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7" r:id="rId2"/>
    <p:sldId id="258" r:id="rId3"/>
    <p:sldId id="259" r:id="rId4"/>
  </p:sldIdLst>
  <p:sldSz cx="32918400" cy="438912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9" d="100"/>
          <a:sy n="19" d="100"/>
        </p:scale>
        <p:origin x="-2850" y="-234"/>
      </p:cViewPr>
      <p:guideLst>
        <p:guide orient="horz" pos="13824"/>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14C3556A-DADF-4862-B38C-C0B3F97ED61F}" type="datetimeFigureOut">
              <a:rPr lang="en-US" smtClean="0"/>
              <a:t>11/26/2013</a:t>
            </a:fld>
            <a:endParaRPr lang="en-US"/>
          </a:p>
        </p:txBody>
      </p:sp>
      <p:sp>
        <p:nvSpPr>
          <p:cNvPr id="4" name="Slide Image Placeholder 3"/>
          <p:cNvSpPr>
            <a:spLocks noGrp="1" noRot="1" noChangeAspect="1"/>
          </p:cNvSpPr>
          <p:nvPr>
            <p:ph type="sldImg" idx="2"/>
          </p:nvPr>
        </p:nvSpPr>
        <p:spPr>
          <a:xfrm>
            <a:off x="2471738" y="754063"/>
            <a:ext cx="2828925" cy="3771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D1965969-D391-419D-9803-A2CA37F72A81}" type="slidenum">
              <a:rPr lang="en-US" smtClean="0"/>
              <a:t>‹#›</a:t>
            </a:fld>
            <a:endParaRPr lang="en-US"/>
          </a:p>
        </p:txBody>
      </p:sp>
    </p:spTree>
    <p:extLst>
      <p:ext uri="{BB962C8B-B14F-4D97-AF65-F5344CB8AC3E}">
        <p14:creationId xmlns:p14="http://schemas.microsoft.com/office/powerpoint/2010/main" val="419100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1738" y="754063"/>
            <a:ext cx="2828925" cy="3771900"/>
          </a:xfrm>
        </p:spPr>
      </p:sp>
      <p:sp>
        <p:nvSpPr>
          <p:cNvPr id="3" name="Notes Placeholder 2"/>
          <p:cNvSpPr>
            <a:spLocks noGrp="1"/>
          </p:cNvSpPr>
          <p:nvPr>
            <p:ph type="body" idx="1"/>
          </p:nvPr>
        </p:nvSpPr>
        <p:spPr/>
        <p:txBody>
          <a:bodyPr/>
          <a:lstStyle/>
          <a:p>
            <a:r>
              <a:rPr lang="en-US" dirty="0" smtClean="0"/>
              <a:t>Left – Game Play</a:t>
            </a:r>
          </a:p>
          <a:p>
            <a:endParaRPr lang="en-US" dirty="0"/>
          </a:p>
        </p:txBody>
      </p:sp>
      <p:sp>
        <p:nvSpPr>
          <p:cNvPr id="4" name="Slide Number Placeholder 3"/>
          <p:cNvSpPr>
            <a:spLocks noGrp="1"/>
          </p:cNvSpPr>
          <p:nvPr>
            <p:ph type="sldNum" sz="quarter" idx="10"/>
          </p:nvPr>
        </p:nvSpPr>
        <p:spPr/>
        <p:txBody>
          <a:bodyPr/>
          <a:lstStyle/>
          <a:p>
            <a:fld id="{D1965969-D391-419D-9803-A2CA37F72A81}" type="slidenum">
              <a:rPr lang="en-US" smtClean="0"/>
              <a:t>1</a:t>
            </a:fld>
            <a:endParaRPr lang="en-US"/>
          </a:p>
        </p:txBody>
      </p:sp>
    </p:spTree>
    <p:extLst>
      <p:ext uri="{BB962C8B-B14F-4D97-AF65-F5344CB8AC3E}">
        <p14:creationId xmlns:p14="http://schemas.microsoft.com/office/powerpoint/2010/main" val="108023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1738" y="754063"/>
            <a:ext cx="2828925" cy="3771900"/>
          </a:xfrm>
        </p:spPr>
      </p:sp>
      <p:sp>
        <p:nvSpPr>
          <p:cNvPr id="3" name="Notes Placeholder 2"/>
          <p:cNvSpPr>
            <a:spLocks noGrp="1"/>
          </p:cNvSpPr>
          <p:nvPr>
            <p:ph type="body" idx="1"/>
          </p:nvPr>
        </p:nvSpPr>
        <p:spPr/>
        <p:txBody>
          <a:bodyPr/>
          <a:lstStyle/>
          <a:p>
            <a:r>
              <a:rPr lang="en-US" dirty="0" smtClean="0"/>
              <a:t>Middle -Lore</a:t>
            </a:r>
            <a:endParaRPr lang="en-US" dirty="0"/>
          </a:p>
        </p:txBody>
      </p:sp>
      <p:sp>
        <p:nvSpPr>
          <p:cNvPr id="4" name="Slide Number Placeholder 3"/>
          <p:cNvSpPr>
            <a:spLocks noGrp="1"/>
          </p:cNvSpPr>
          <p:nvPr>
            <p:ph type="sldNum" sz="quarter" idx="10"/>
          </p:nvPr>
        </p:nvSpPr>
        <p:spPr/>
        <p:txBody>
          <a:bodyPr/>
          <a:lstStyle/>
          <a:p>
            <a:fld id="{D1965969-D391-419D-9803-A2CA37F72A81}" type="slidenum">
              <a:rPr lang="en-US" smtClean="0"/>
              <a:t>2</a:t>
            </a:fld>
            <a:endParaRPr lang="en-US"/>
          </a:p>
        </p:txBody>
      </p:sp>
    </p:spTree>
    <p:extLst>
      <p:ext uri="{BB962C8B-B14F-4D97-AF65-F5344CB8AC3E}">
        <p14:creationId xmlns:p14="http://schemas.microsoft.com/office/powerpoint/2010/main" val="374515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1738" y="754063"/>
            <a:ext cx="2828925" cy="3771900"/>
          </a:xfrm>
        </p:spPr>
      </p:sp>
      <p:sp>
        <p:nvSpPr>
          <p:cNvPr id="3" name="Notes Placeholder 2"/>
          <p:cNvSpPr>
            <a:spLocks noGrp="1"/>
          </p:cNvSpPr>
          <p:nvPr>
            <p:ph type="body" idx="1"/>
          </p:nvPr>
        </p:nvSpPr>
        <p:spPr/>
        <p:txBody>
          <a:bodyPr/>
          <a:lstStyle/>
          <a:p>
            <a:r>
              <a:rPr lang="en-US" dirty="0" smtClean="0"/>
              <a:t>Right </a:t>
            </a:r>
            <a:r>
              <a:rPr lang="en-US" smtClean="0"/>
              <a:t>- Tech</a:t>
            </a:r>
            <a:endParaRPr lang="en-US"/>
          </a:p>
        </p:txBody>
      </p:sp>
      <p:sp>
        <p:nvSpPr>
          <p:cNvPr id="4" name="Slide Number Placeholder 3"/>
          <p:cNvSpPr>
            <a:spLocks noGrp="1"/>
          </p:cNvSpPr>
          <p:nvPr>
            <p:ph type="sldNum" sz="quarter" idx="10"/>
          </p:nvPr>
        </p:nvSpPr>
        <p:spPr/>
        <p:txBody>
          <a:bodyPr/>
          <a:lstStyle/>
          <a:p>
            <a:fld id="{D1965969-D391-419D-9803-A2CA37F72A81}" type="slidenum">
              <a:rPr lang="en-US" smtClean="0"/>
              <a:t>3</a:t>
            </a:fld>
            <a:endParaRPr lang="en-US"/>
          </a:p>
        </p:txBody>
      </p:sp>
    </p:spTree>
    <p:extLst>
      <p:ext uri="{BB962C8B-B14F-4D97-AF65-F5344CB8AC3E}">
        <p14:creationId xmlns:p14="http://schemas.microsoft.com/office/powerpoint/2010/main" val="4124365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1026" name="Picture 2" descr="\\nas-dl\home\Windows\salbergc\Desktop\Poster Images\Midd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30" y="-20320"/>
            <a:ext cx="32906970" cy="43911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33" name="PlaceHolder 2"/>
          <p:cNvSpPr>
            <a:spLocks noGrp="1"/>
          </p:cNvSpPr>
          <p:nvPr>
            <p:ph type="body"/>
          </p:nvPr>
        </p:nvSpPr>
        <p:spPr>
          <a:xfrm>
            <a:off x="1645920" y="10270080"/>
            <a:ext cx="29626290" cy="12142080"/>
          </a:xfrm>
          <a:prstGeom prst="rect">
            <a:avLst/>
          </a:prstGeom>
        </p:spPr>
        <p:txBody>
          <a:bodyPr wrap="none" lIns="0" tIns="0" rIns="0" bIns="0"/>
          <a:lstStyle/>
          <a:p>
            <a:endParaRPr/>
          </a:p>
        </p:txBody>
      </p:sp>
      <p:sp>
        <p:nvSpPr>
          <p:cNvPr id="34" name="PlaceHolder 3"/>
          <p:cNvSpPr>
            <a:spLocks noGrp="1"/>
          </p:cNvSpPr>
          <p:nvPr>
            <p:ph type="body"/>
          </p:nvPr>
        </p:nvSpPr>
        <p:spPr>
          <a:xfrm>
            <a:off x="1645920" y="23566080"/>
            <a:ext cx="29626290" cy="1214208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36" name="PlaceHolder 2"/>
          <p:cNvSpPr>
            <a:spLocks noGrp="1"/>
          </p:cNvSpPr>
          <p:nvPr>
            <p:ph type="body"/>
          </p:nvPr>
        </p:nvSpPr>
        <p:spPr>
          <a:xfrm>
            <a:off x="1645920" y="10270080"/>
            <a:ext cx="14457420" cy="12142080"/>
          </a:xfrm>
          <a:prstGeom prst="rect">
            <a:avLst/>
          </a:prstGeom>
        </p:spPr>
        <p:txBody>
          <a:bodyPr wrap="none" lIns="0" tIns="0" rIns="0" bIns="0"/>
          <a:lstStyle/>
          <a:p>
            <a:endParaRPr/>
          </a:p>
        </p:txBody>
      </p:sp>
      <p:sp>
        <p:nvSpPr>
          <p:cNvPr id="37" name="PlaceHolder 3"/>
          <p:cNvSpPr>
            <a:spLocks noGrp="1"/>
          </p:cNvSpPr>
          <p:nvPr>
            <p:ph type="body"/>
          </p:nvPr>
        </p:nvSpPr>
        <p:spPr>
          <a:xfrm>
            <a:off x="16826400" y="10270080"/>
            <a:ext cx="14457420" cy="12142080"/>
          </a:xfrm>
          <a:prstGeom prst="rect">
            <a:avLst/>
          </a:prstGeom>
        </p:spPr>
        <p:txBody>
          <a:bodyPr wrap="none" lIns="0" tIns="0" rIns="0" bIns="0"/>
          <a:lstStyle/>
          <a:p>
            <a:endParaRPr/>
          </a:p>
        </p:txBody>
      </p:sp>
      <p:sp>
        <p:nvSpPr>
          <p:cNvPr id="38" name="PlaceHolder 4"/>
          <p:cNvSpPr>
            <a:spLocks noGrp="1"/>
          </p:cNvSpPr>
          <p:nvPr>
            <p:ph type="body"/>
          </p:nvPr>
        </p:nvSpPr>
        <p:spPr>
          <a:xfrm>
            <a:off x="16826400" y="23566080"/>
            <a:ext cx="14457420" cy="12142080"/>
          </a:xfrm>
          <a:prstGeom prst="rect">
            <a:avLst/>
          </a:prstGeom>
        </p:spPr>
        <p:txBody>
          <a:bodyPr wrap="none" lIns="0" tIns="0" rIns="0" bIns="0"/>
          <a:lstStyle/>
          <a:p>
            <a:endParaRPr/>
          </a:p>
        </p:txBody>
      </p:sp>
      <p:sp>
        <p:nvSpPr>
          <p:cNvPr id="39" name="PlaceHolder 5"/>
          <p:cNvSpPr>
            <a:spLocks noGrp="1"/>
          </p:cNvSpPr>
          <p:nvPr>
            <p:ph type="body"/>
          </p:nvPr>
        </p:nvSpPr>
        <p:spPr>
          <a:xfrm>
            <a:off x="1645920" y="23566080"/>
            <a:ext cx="14457420" cy="1214208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41" name="PlaceHolder 2"/>
          <p:cNvSpPr>
            <a:spLocks noGrp="1"/>
          </p:cNvSpPr>
          <p:nvPr>
            <p:ph type="body"/>
          </p:nvPr>
        </p:nvSpPr>
        <p:spPr>
          <a:xfrm>
            <a:off x="1645920" y="10270080"/>
            <a:ext cx="14457420" cy="12142080"/>
          </a:xfrm>
          <a:prstGeom prst="rect">
            <a:avLst/>
          </a:prstGeom>
        </p:spPr>
        <p:txBody>
          <a:bodyPr wrap="none" lIns="0" tIns="0" rIns="0" bIns="0"/>
          <a:lstStyle/>
          <a:p>
            <a:endParaRPr/>
          </a:p>
        </p:txBody>
      </p:sp>
      <p:sp>
        <p:nvSpPr>
          <p:cNvPr id="42" name="PlaceHolder 3"/>
          <p:cNvSpPr>
            <a:spLocks noGrp="1"/>
          </p:cNvSpPr>
          <p:nvPr>
            <p:ph type="body"/>
          </p:nvPr>
        </p:nvSpPr>
        <p:spPr>
          <a:xfrm>
            <a:off x="16826400" y="10270080"/>
            <a:ext cx="14457420" cy="12142080"/>
          </a:xfrm>
          <a:prstGeom prst="rect">
            <a:avLst/>
          </a:prstGeom>
        </p:spPr>
        <p:txBody>
          <a:bodyPr wrap="none" lIns="0" tIns="0" rIns="0" bIns="0"/>
          <a:lstStyle/>
          <a:p>
            <a:endParaRPr/>
          </a:p>
        </p:txBody>
      </p:sp>
      <p:pic>
        <p:nvPicPr>
          <p:cNvPr id="43" name="Picture 42"/>
          <p:cNvPicPr/>
          <p:nvPr/>
        </p:nvPicPr>
        <p:blipFill>
          <a:blip r:embed="rId2"/>
          <a:stretch>
            <a:fillRect/>
          </a:stretch>
        </p:blipFill>
        <p:spPr>
          <a:xfrm>
            <a:off x="19775070" y="23566080"/>
            <a:ext cx="8560080" cy="12142080"/>
          </a:xfrm>
          <a:prstGeom prst="rect">
            <a:avLst/>
          </a:prstGeom>
          <a:ln>
            <a:noFill/>
          </a:ln>
        </p:spPr>
      </p:pic>
      <p:pic>
        <p:nvPicPr>
          <p:cNvPr id="44" name="Picture 43"/>
          <p:cNvPicPr/>
          <p:nvPr/>
        </p:nvPicPr>
        <p:blipFill>
          <a:blip r:embed="rId2"/>
          <a:stretch>
            <a:fillRect/>
          </a:stretch>
        </p:blipFill>
        <p:spPr>
          <a:xfrm>
            <a:off x="4594590" y="23566080"/>
            <a:ext cx="8560080" cy="121420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50" name="Picture 2" descr="\\nas-dl\home\Windows\salbergc\Desktop\Poster Images\Lef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2918400" cy="438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pic>
        <p:nvPicPr>
          <p:cNvPr id="3074" name="Picture 2" descr="\\nas-dl\home\Windows\salbergc\Desktop\Poster Images\Rig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30" y="1"/>
            <a:ext cx="32929830" cy="43891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16" name="PlaceHolder 2"/>
          <p:cNvSpPr>
            <a:spLocks noGrp="1"/>
          </p:cNvSpPr>
          <p:nvPr>
            <p:ph type="body"/>
          </p:nvPr>
        </p:nvSpPr>
        <p:spPr>
          <a:xfrm>
            <a:off x="1645920" y="10270080"/>
            <a:ext cx="14457420" cy="25456320"/>
          </a:xfrm>
          <a:prstGeom prst="rect">
            <a:avLst/>
          </a:prstGeom>
        </p:spPr>
        <p:txBody>
          <a:bodyPr wrap="none" lIns="0" tIns="0" rIns="0" bIns="0"/>
          <a:lstStyle/>
          <a:p>
            <a:endParaRPr/>
          </a:p>
        </p:txBody>
      </p:sp>
      <p:sp>
        <p:nvSpPr>
          <p:cNvPr id="17" name="PlaceHolder 3"/>
          <p:cNvSpPr>
            <a:spLocks noGrp="1"/>
          </p:cNvSpPr>
          <p:nvPr>
            <p:ph type="body"/>
          </p:nvPr>
        </p:nvSpPr>
        <p:spPr>
          <a:xfrm>
            <a:off x="16826400" y="10270080"/>
            <a:ext cx="14457420" cy="2545632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1645920" y="1751040"/>
            <a:ext cx="29626290" cy="3397536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21" name="PlaceHolder 2"/>
          <p:cNvSpPr>
            <a:spLocks noGrp="1"/>
          </p:cNvSpPr>
          <p:nvPr>
            <p:ph type="body"/>
          </p:nvPr>
        </p:nvSpPr>
        <p:spPr>
          <a:xfrm>
            <a:off x="1645920" y="10270080"/>
            <a:ext cx="14457420" cy="12142080"/>
          </a:xfrm>
          <a:prstGeom prst="rect">
            <a:avLst/>
          </a:prstGeom>
        </p:spPr>
        <p:txBody>
          <a:bodyPr wrap="none" lIns="0" tIns="0" rIns="0" bIns="0"/>
          <a:lstStyle/>
          <a:p>
            <a:endParaRPr/>
          </a:p>
        </p:txBody>
      </p:sp>
      <p:sp>
        <p:nvSpPr>
          <p:cNvPr id="22" name="PlaceHolder 3"/>
          <p:cNvSpPr>
            <a:spLocks noGrp="1"/>
          </p:cNvSpPr>
          <p:nvPr>
            <p:ph type="body"/>
          </p:nvPr>
        </p:nvSpPr>
        <p:spPr>
          <a:xfrm>
            <a:off x="1645920" y="23566080"/>
            <a:ext cx="14457420" cy="12142080"/>
          </a:xfrm>
          <a:prstGeom prst="rect">
            <a:avLst/>
          </a:prstGeom>
        </p:spPr>
        <p:txBody>
          <a:bodyPr wrap="none" lIns="0" tIns="0" rIns="0" bIns="0"/>
          <a:lstStyle/>
          <a:p>
            <a:endParaRPr/>
          </a:p>
        </p:txBody>
      </p:sp>
      <p:sp>
        <p:nvSpPr>
          <p:cNvPr id="23" name="PlaceHolder 4"/>
          <p:cNvSpPr>
            <a:spLocks noGrp="1"/>
          </p:cNvSpPr>
          <p:nvPr>
            <p:ph type="body"/>
          </p:nvPr>
        </p:nvSpPr>
        <p:spPr>
          <a:xfrm>
            <a:off x="16826400" y="10270080"/>
            <a:ext cx="14457420" cy="2545632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25" name="PlaceHolder 2"/>
          <p:cNvSpPr>
            <a:spLocks noGrp="1"/>
          </p:cNvSpPr>
          <p:nvPr>
            <p:ph type="body"/>
          </p:nvPr>
        </p:nvSpPr>
        <p:spPr>
          <a:xfrm>
            <a:off x="1645920" y="10270080"/>
            <a:ext cx="14457420" cy="25456320"/>
          </a:xfrm>
          <a:prstGeom prst="rect">
            <a:avLst/>
          </a:prstGeom>
        </p:spPr>
        <p:txBody>
          <a:bodyPr wrap="none" lIns="0" tIns="0" rIns="0" bIns="0"/>
          <a:lstStyle/>
          <a:p>
            <a:endParaRPr/>
          </a:p>
        </p:txBody>
      </p:sp>
      <p:sp>
        <p:nvSpPr>
          <p:cNvPr id="26" name="PlaceHolder 3"/>
          <p:cNvSpPr>
            <a:spLocks noGrp="1"/>
          </p:cNvSpPr>
          <p:nvPr>
            <p:ph type="body"/>
          </p:nvPr>
        </p:nvSpPr>
        <p:spPr>
          <a:xfrm>
            <a:off x="16826400" y="10270080"/>
            <a:ext cx="14457420" cy="12142080"/>
          </a:xfrm>
          <a:prstGeom prst="rect">
            <a:avLst/>
          </a:prstGeom>
        </p:spPr>
        <p:txBody>
          <a:bodyPr wrap="none" lIns="0" tIns="0" rIns="0" bIns="0"/>
          <a:lstStyle/>
          <a:p>
            <a:endParaRPr/>
          </a:p>
        </p:txBody>
      </p:sp>
      <p:sp>
        <p:nvSpPr>
          <p:cNvPr id="27" name="PlaceHolder 4"/>
          <p:cNvSpPr>
            <a:spLocks noGrp="1"/>
          </p:cNvSpPr>
          <p:nvPr>
            <p:ph type="body"/>
          </p:nvPr>
        </p:nvSpPr>
        <p:spPr>
          <a:xfrm>
            <a:off x="16826400" y="23566080"/>
            <a:ext cx="14457420" cy="1214208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645920" y="1751040"/>
            <a:ext cx="29626290" cy="7329600"/>
          </a:xfrm>
          <a:prstGeom prst="rect">
            <a:avLst/>
          </a:prstGeom>
        </p:spPr>
        <p:txBody>
          <a:bodyPr wrap="none" lIns="0" tIns="0" rIns="0" bIns="0" anchor="ctr"/>
          <a:lstStyle/>
          <a:p>
            <a:endParaRPr/>
          </a:p>
        </p:txBody>
      </p:sp>
      <p:sp>
        <p:nvSpPr>
          <p:cNvPr id="29" name="PlaceHolder 2"/>
          <p:cNvSpPr>
            <a:spLocks noGrp="1"/>
          </p:cNvSpPr>
          <p:nvPr>
            <p:ph type="body"/>
          </p:nvPr>
        </p:nvSpPr>
        <p:spPr>
          <a:xfrm>
            <a:off x="1645920" y="10270080"/>
            <a:ext cx="14457420" cy="12142080"/>
          </a:xfrm>
          <a:prstGeom prst="rect">
            <a:avLst/>
          </a:prstGeom>
        </p:spPr>
        <p:txBody>
          <a:bodyPr wrap="none" lIns="0" tIns="0" rIns="0" bIns="0"/>
          <a:lstStyle/>
          <a:p>
            <a:endParaRPr/>
          </a:p>
        </p:txBody>
      </p:sp>
      <p:sp>
        <p:nvSpPr>
          <p:cNvPr id="30" name="PlaceHolder 3"/>
          <p:cNvSpPr>
            <a:spLocks noGrp="1"/>
          </p:cNvSpPr>
          <p:nvPr>
            <p:ph type="body"/>
          </p:nvPr>
        </p:nvSpPr>
        <p:spPr>
          <a:xfrm>
            <a:off x="16826400" y="10270080"/>
            <a:ext cx="14457420" cy="12142080"/>
          </a:xfrm>
          <a:prstGeom prst="rect">
            <a:avLst/>
          </a:prstGeom>
        </p:spPr>
        <p:txBody>
          <a:bodyPr wrap="none" lIns="0" tIns="0" rIns="0" bIns="0"/>
          <a:lstStyle/>
          <a:p>
            <a:endParaRPr/>
          </a:p>
        </p:txBody>
      </p:sp>
      <p:sp>
        <p:nvSpPr>
          <p:cNvPr id="31" name="PlaceHolder 4"/>
          <p:cNvSpPr>
            <a:spLocks noGrp="1"/>
          </p:cNvSpPr>
          <p:nvPr>
            <p:ph type="body"/>
          </p:nvPr>
        </p:nvSpPr>
        <p:spPr>
          <a:xfrm>
            <a:off x="1645920" y="23566080"/>
            <a:ext cx="29626020" cy="1214208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sp>
        <p:nvSpPr>
          <p:cNvPr id="11" name="CustomShape 1"/>
          <p:cNvSpPr/>
          <p:nvPr/>
        </p:nvSpPr>
        <p:spPr>
          <a:xfrm>
            <a:off x="0" y="7310880"/>
            <a:ext cx="6855300" cy="36575520"/>
          </a:xfrm>
          <a:prstGeom prst="rect">
            <a:avLst/>
          </a:prstGeom>
          <a:solidFill>
            <a:srgbClr val="A30026"/>
          </a:solidFill>
          <a:ln>
            <a:noFill/>
          </a:ln>
        </p:spPr>
      </p:sp>
      <p:sp>
        <p:nvSpPr>
          <p:cNvPr id="12" name="CustomShape 2"/>
          <p:cNvSpPr/>
          <p:nvPr/>
        </p:nvSpPr>
        <p:spPr>
          <a:xfrm>
            <a:off x="6855570" y="0"/>
            <a:ext cx="26060130" cy="7312800"/>
          </a:xfrm>
          <a:prstGeom prst="rect">
            <a:avLst/>
          </a:prstGeom>
          <a:solidFill>
            <a:srgbClr val="A30026"/>
          </a:solidFill>
          <a:ln>
            <a:noFill/>
          </a:ln>
        </p:spPr>
      </p:sp>
      <p:sp>
        <p:nvSpPr>
          <p:cNvPr id="2" name="CustomShape 3"/>
          <p:cNvSpPr/>
          <p:nvPr/>
        </p:nvSpPr>
        <p:spPr>
          <a:xfrm>
            <a:off x="6855570" y="7310880"/>
            <a:ext cx="26060130" cy="36575520"/>
          </a:xfrm>
          <a:prstGeom prst="rect">
            <a:avLst/>
          </a:prstGeom>
          <a:solidFill>
            <a:srgbClr val="FFFFFF"/>
          </a:solidFill>
          <a:ln>
            <a:noFill/>
          </a:ln>
        </p:spPr>
      </p:sp>
      <p:sp>
        <p:nvSpPr>
          <p:cNvPr id="3" name="Line 4"/>
          <p:cNvSpPr/>
          <p:nvPr/>
        </p:nvSpPr>
        <p:spPr>
          <a:xfrm>
            <a:off x="6858000" y="0"/>
            <a:ext cx="0" cy="43891200"/>
          </a:xfrm>
          <a:prstGeom prst="line">
            <a:avLst/>
          </a:prstGeom>
          <a:ln w="76320">
            <a:solidFill>
              <a:srgbClr val="000000"/>
            </a:solidFill>
            <a:round/>
          </a:ln>
        </p:spPr>
      </p:sp>
      <p:sp>
        <p:nvSpPr>
          <p:cNvPr id="4" name="Line 5"/>
          <p:cNvSpPr/>
          <p:nvPr/>
        </p:nvSpPr>
        <p:spPr>
          <a:xfrm>
            <a:off x="0" y="7315200"/>
            <a:ext cx="32918400" cy="0"/>
          </a:xfrm>
          <a:prstGeom prst="line">
            <a:avLst/>
          </a:prstGeom>
          <a:ln w="76320">
            <a:solidFill>
              <a:srgbClr val="000000"/>
            </a:solidFill>
            <a:round/>
          </a:ln>
        </p:spPr>
      </p:sp>
      <p:pic>
        <p:nvPicPr>
          <p:cNvPr id="5" name="Picture 15"/>
          <p:cNvPicPr/>
          <p:nvPr/>
        </p:nvPicPr>
        <p:blipFill>
          <a:blip r:embed="rId14"/>
          <a:stretch>
            <a:fillRect/>
          </a:stretch>
        </p:blipFill>
        <p:spPr>
          <a:xfrm>
            <a:off x="2114640" y="43192800"/>
            <a:ext cx="2626290" cy="393120"/>
          </a:xfrm>
          <a:prstGeom prst="rect">
            <a:avLst/>
          </a:prstGeom>
          <a:ln>
            <a:noFill/>
          </a:ln>
        </p:spPr>
      </p:pic>
      <p:sp>
        <p:nvSpPr>
          <p:cNvPr id="6" name="CustomShape 6"/>
          <p:cNvSpPr/>
          <p:nvPr/>
        </p:nvSpPr>
        <p:spPr>
          <a:xfrm>
            <a:off x="-7886700" y="0"/>
            <a:ext cx="7200630" cy="43890720"/>
          </a:xfrm>
          <a:prstGeom prst="rect">
            <a:avLst/>
          </a:prstGeom>
          <a:solidFill>
            <a:srgbClr val="D9D9D9"/>
          </a:solidFill>
          <a:ln w="25560">
            <a:noFill/>
          </a:ln>
        </p:spPr>
        <p:txBody>
          <a:bodyPr lIns="171360" tIns="171360" rIns="171360" bIns="171360"/>
          <a:lstStyle/>
          <a:p>
            <a:pPr>
              <a:lnSpc>
                <a:spcPct val="100000"/>
              </a:lnSpc>
            </a:pPr>
            <a:r>
              <a:rPr lang="en-US" sz="7200">
                <a:solidFill>
                  <a:srgbClr val="7F7F7F"/>
                </a:solidFill>
                <a:latin typeface="Calibri"/>
              </a:rPr>
              <a:t>Poster Print Size:</a:t>
            </a:r>
            <a:endParaRPr/>
          </a:p>
          <a:p>
            <a:pPr>
              <a:lnSpc>
                <a:spcPct val="100000"/>
              </a:lnSpc>
            </a:pPr>
            <a:r>
              <a:rPr lang="en-US" sz="4900">
                <a:solidFill>
                  <a:srgbClr val="7F7F7F"/>
                </a:solidFill>
                <a:latin typeface="Calibri"/>
              </a:rPr>
              <a:t>This poster template is 36” high by 48” wide. It can be used to print any poster with a 3:4 aspect ratio.</a:t>
            </a:r>
            <a:endParaRPr/>
          </a:p>
          <a:p>
            <a:pPr>
              <a:lnSpc>
                <a:spcPct val="100000"/>
              </a:lnSpc>
            </a:pPr>
            <a:r>
              <a:rPr lang="en-US" sz="7200">
                <a:solidFill>
                  <a:srgbClr val="7F7F7F"/>
                </a:solidFill>
                <a:latin typeface="Calibri"/>
              </a:rPr>
              <a:t>Placeholders:</a:t>
            </a:r>
            <a:endParaRPr/>
          </a:p>
          <a:p>
            <a:pPr>
              <a:lnSpc>
                <a:spcPct val="100000"/>
              </a:lnSpc>
            </a:pPr>
            <a:r>
              <a:rPr lang="en-US" sz="4900">
                <a:solidFill>
                  <a:srgbClr val="7F7F7F"/>
                </a:solidFill>
                <a:latin typeface="Calibri"/>
              </a:rPr>
              <a:t>The various elements included in this poster are ones we often see in medical, research, and scientific posters. Feel free to edit, move,  add, and delete items, or change the layout to suit your needs. Always check with your conference organizer for specific requirements.</a:t>
            </a:r>
            <a:endParaRPr/>
          </a:p>
          <a:p>
            <a:pPr>
              <a:lnSpc>
                <a:spcPct val="100000"/>
              </a:lnSpc>
            </a:pPr>
            <a:r>
              <a:rPr lang="en-US" sz="7200">
                <a:solidFill>
                  <a:srgbClr val="7F7F7F"/>
                </a:solidFill>
                <a:latin typeface="Calibri"/>
              </a:rPr>
              <a:t>Image Quality:</a:t>
            </a:r>
            <a:endParaRPr/>
          </a:p>
          <a:p>
            <a:pPr>
              <a:lnSpc>
                <a:spcPct val="100000"/>
              </a:lnSpc>
            </a:pPr>
            <a:r>
              <a:rPr lang="en-US" sz="4900">
                <a:solidFill>
                  <a:srgbClr val="7F7F7F"/>
                </a:solidFill>
                <a:latin typeface="Calibri"/>
              </a:rPr>
              <a:t>You can place digital photos or logo art in your poster file by selecting the </a:t>
            </a:r>
            <a:r>
              <a:rPr lang="en-US" sz="4900" b="1">
                <a:solidFill>
                  <a:srgbClr val="7F7F7F"/>
                </a:solidFill>
                <a:latin typeface="Calibri"/>
              </a:rPr>
              <a:t>Insert, Picture</a:t>
            </a:r>
            <a:r>
              <a:rPr lang="en-US" sz="4900">
                <a:solidFill>
                  <a:srgbClr val="7F7F7F"/>
                </a:solidFill>
                <a:latin typeface="Calibri"/>
              </a:rPr>
              <a:t> command, or by using standard copy &amp; paste. For best results, all graphic elements should be at least </a:t>
            </a:r>
            <a:r>
              <a:rPr lang="en-US" sz="4900" b="1">
                <a:solidFill>
                  <a:srgbClr val="7F7F7F"/>
                </a:solidFill>
                <a:latin typeface="Calibri"/>
              </a:rPr>
              <a:t>150-200 pixels per inch in their final printed size</a:t>
            </a:r>
            <a:r>
              <a:rPr lang="en-US" sz="4900">
                <a:solidFill>
                  <a:srgbClr val="7F7F7F"/>
                </a:solidFill>
                <a:latin typeface="Calibri"/>
              </a:rPr>
              <a:t>. For instance, a 1600 x 1200 pixel photo will usually look fine up to 8“-10” wide on your printed poster.</a:t>
            </a:r>
            <a:endParaRPr/>
          </a:p>
          <a:p>
            <a:pPr>
              <a:lnSpc>
                <a:spcPct val="100000"/>
              </a:lnSpc>
            </a:pPr>
            <a:r>
              <a:rPr lang="en-US" sz="4900">
                <a:solidFill>
                  <a:srgbClr val="7F7F7F"/>
                </a:solidFill>
                <a:latin typeface="Calibri"/>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endParaRPr/>
          </a:p>
          <a:p>
            <a:pPr>
              <a:lnSpc>
                <a:spcPct val="100000"/>
              </a:lnSpc>
            </a:pPr>
            <a:r>
              <a:rPr lang="en-US" sz="4900">
                <a:solidFill>
                  <a:srgbClr val="7F7F7F"/>
                </a:solidFill>
                <a:latin typeface="Calibri"/>
              </a:rPr>
              <a:t>Please note that graphics from websites (such as the logo on your hospital's or university's home page) will only be 72dpi and not suitable for printing.</a:t>
            </a:r>
            <a:endParaRPr/>
          </a:p>
          <a:p>
            <a:pPr algn="ctr">
              <a:lnSpc>
                <a:spcPct val="100000"/>
              </a:lnSpc>
            </a:pPr>
            <a:r>
              <a:rPr lang="en-US" sz="3600">
                <a:solidFill>
                  <a:srgbClr val="7F7F7F"/>
                </a:solidFill>
                <a:latin typeface="Calibri"/>
              </a:rPr>
              <a:t>
[This sidebar area does not print.]</a:t>
            </a:r>
            <a:endParaRPr/>
          </a:p>
        </p:txBody>
      </p:sp>
      <p:sp>
        <p:nvSpPr>
          <p:cNvPr id="7" name="CustomShape 7"/>
          <p:cNvSpPr/>
          <p:nvPr/>
        </p:nvSpPr>
        <p:spPr>
          <a:xfrm>
            <a:off x="33604200" y="0"/>
            <a:ext cx="7200630" cy="43890720"/>
          </a:xfrm>
          <a:prstGeom prst="rect">
            <a:avLst/>
          </a:prstGeom>
          <a:solidFill>
            <a:srgbClr val="D9D9D9"/>
          </a:solidFill>
          <a:ln w="25560">
            <a:noFill/>
          </a:ln>
        </p:spPr>
        <p:txBody>
          <a:bodyPr lIns="228600" tIns="228600" rIns="228600" bIns="228600"/>
          <a:lstStyle/>
          <a:p>
            <a:pPr>
              <a:lnSpc>
                <a:spcPct val="100000"/>
              </a:lnSpc>
            </a:pPr>
            <a:r>
              <a:rPr lang="en-US" sz="7200">
                <a:solidFill>
                  <a:srgbClr val="808080"/>
                </a:solidFill>
                <a:latin typeface="Calibri"/>
              </a:rPr>
              <a:t>Change Color Theme:</a:t>
            </a:r>
            <a:endParaRPr/>
          </a:p>
          <a:p>
            <a:pPr>
              <a:lnSpc>
                <a:spcPct val="100000"/>
              </a:lnSpc>
            </a:pPr>
            <a:r>
              <a:rPr lang="en-US" sz="4900">
                <a:solidFill>
                  <a:srgbClr val="808080"/>
                </a:solidFill>
                <a:latin typeface="Calibri"/>
              </a:rPr>
              <a:t>This template is designed to use the built-in color themes in the newer versions of PowerPoint.</a:t>
            </a:r>
            <a:endParaRPr/>
          </a:p>
          <a:p>
            <a:pPr>
              <a:lnSpc>
                <a:spcPct val="100000"/>
              </a:lnSpc>
            </a:pPr>
            <a:r>
              <a:rPr lang="en-US" sz="4900">
                <a:solidFill>
                  <a:srgbClr val="808080"/>
                </a:solidFill>
                <a:latin typeface="Calibri"/>
              </a:rPr>
              <a:t>To change the color theme, select the </a:t>
            </a:r>
            <a:r>
              <a:rPr lang="en-US" sz="4900" b="1">
                <a:solidFill>
                  <a:srgbClr val="808080"/>
                </a:solidFill>
                <a:latin typeface="Calibri"/>
              </a:rPr>
              <a:t>Design</a:t>
            </a:r>
            <a:r>
              <a:rPr lang="en-US" sz="4900">
                <a:solidFill>
                  <a:srgbClr val="808080"/>
                </a:solidFill>
                <a:latin typeface="Calibri"/>
              </a:rPr>
              <a:t> tab, then select the </a:t>
            </a:r>
            <a:r>
              <a:rPr lang="en-US" sz="4900" b="1">
                <a:solidFill>
                  <a:srgbClr val="808080"/>
                </a:solidFill>
                <a:latin typeface="Calibri"/>
              </a:rPr>
              <a:t>Colors</a:t>
            </a:r>
            <a:r>
              <a:rPr lang="en-US" sz="4900">
                <a:solidFill>
                  <a:srgbClr val="808080"/>
                </a:solidFill>
                <a:latin typeface="Calibri"/>
              </a:rPr>
              <a:t> drop-down list.</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r>
              <a:rPr lang="en-US" sz="4900">
                <a:solidFill>
                  <a:srgbClr val="808080"/>
                </a:solidFill>
                <a:latin typeface="Calibri"/>
              </a:rPr>
              <a:t>The default color theme for this template is “Office”, so you can always return to that after trying some of the alternatives.</a:t>
            </a:r>
            <a:endParaRPr/>
          </a:p>
          <a:p>
            <a:pPr>
              <a:lnSpc>
                <a:spcPct val="100000"/>
              </a:lnSpc>
            </a:pPr>
            <a:r>
              <a:rPr lang="en-US" sz="7200">
                <a:solidFill>
                  <a:srgbClr val="808080"/>
                </a:solidFill>
                <a:latin typeface="Calibri"/>
              </a:rPr>
              <a:t>Printing Your Poster:</a:t>
            </a:r>
            <a:endParaRPr/>
          </a:p>
          <a:p>
            <a:pPr>
              <a:lnSpc>
                <a:spcPct val="100000"/>
              </a:lnSpc>
            </a:pPr>
            <a:r>
              <a:rPr lang="en-US" sz="4900">
                <a:solidFill>
                  <a:srgbClr val="808080"/>
                </a:solidFill>
                <a:latin typeface="Calibri"/>
              </a:rPr>
              <a:t>Once your poster file is ready, visit </a:t>
            </a:r>
            <a:r>
              <a:rPr lang="en-US" sz="4900" b="1">
                <a:solidFill>
                  <a:srgbClr val="808080"/>
                </a:solidFill>
                <a:latin typeface="Calibri"/>
              </a:rPr>
              <a:t>www.genigraphics.com</a:t>
            </a:r>
            <a:r>
              <a:rPr lang="en-US" sz="4900">
                <a:solidFill>
                  <a:srgbClr val="808080"/>
                </a:solidFill>
                <a:latin typeface="Calibri"/>
              </a:rPr>
              <a:t> to order a high-quality, affordable poster print. Every order receives a free design review and we can delivery as fast as next business day within the US and Canada. </a:t>
            </a:r>
            <a:endParaRPr/>
          </a:p>
          <a:p>
            <a:pPr>
              <a:lnSpc>
                <a:spcPct val="100000"/>
              </a:lnSpc>
            </a:pPr>
            <a:r>
              <a:rPr lang="en-US" sz="4900">
                <a:solidFill>
                  <a:srgbClr val="808080"/>
                </a:solidFill>
                <a:latin typeface="Calibri"/>
              </a:rPr>
              <a:t>Genigraphics® has been producing output from PowerPoint® longer than anyone in the industry; dating back to when we helped Microsoft® design the PowerPoint® software. </a:t>
            </a:r>
            <a:endParaRPr/>
          </a:p>
          <a:p>
            <a:pPr>
              <a:lnSpc>
                <a:spcPct val="100000"/>
              </a:lnSpc>
            </a:pPr>
            <a:endParaRPr/>
          </a:p>
          <a:p>
            <a:pPr algn="ctr">
              <a:lnSpc>
                <a:spcPct val="100000"/>
              </a:lnSpc>
            </a:pPr>
            <a:r>
              <a:rPr lang="en-US" sz="4900">
                <a:solidFill>
                  <a:srgbClr val="808080"/>
                </a:solidFill>
                <a:latin typeface="Calibri"/>
              </a:rPr>
              <a:t>US and Canada:  1-800-790-4001
Email: info@genigraphics.com</a:t>
            </a:r>
            <a:endParaRPr/>
          </a:p>
          <a:p>
            <a:pPr algn="ctr">
              <a:lnSpc>
                <a:spcPct val="100000"/>
              </a:lnSpc>
            </a:pPr>
            <a:r>
              <a:rPr lang="en-US" sz="3600">
                <a:solidFill>
                  <a:srgbClr val="808080"/>
                </a:solidFill>
                <a:latin typeface="Calibri"/>
              </a:rPr>
              <a:t>
[This sidebar area does not print.]</a:t>
            </a:r>
            <a:endParaRPr/>
          </a:p>
        </p:txBody>
      </p:sp>
      <p:pic>
        <p:nvPicPr>
          <p:cNvPr id="8" name="Picture 6"/>
          <p:cNvPicPr/>
          <p:nvPr/>
        </p:nvPicPr>
        <p:blipFill>
          <a:blip r:embed="rId15"/>
          <a:stretch>
            <a:fillRect/>
          </a:stretch>
        </p:blipFill>
        <p:spPr>
          <a:xfrm>
            <a:off x="33856380" y="9260160"/>
            <a:ext cx="6696000" cy="10246560"/>
          </a:xfrm>
          <a:prstGeom prst="rect">
            <a:avLst/>
          </a:prstGeom>
          <a:ln>
            <a:noFill/>
          </a:ln>
        </p:spPr>
      </p:pic>
      <p:sp>
        <p:nvSpPr>
          <p:cNvPr id="9" name="PlaceHolder 8"/>
          <p:cNvSpPr>
            <a:spLocks noGrp="1"/>
          </p:cNvSpPr>
          <p:nvPr>
            <p:ph type="title"/>
          </p:nvPr>
        </p:nvSpPr>
        <p:spPr>
          <a:xfrm>
            <a:off x="1645920" y="1751040"/>
            <a:ext cx="29626290" cy="7329120"/>
          </a:xfrm>
          <a:prstGeom prst="rect">
            <a:avLst/>
          </a:prstGeom>
        </p:spPr>
        <p:txBody>
          <a:bodyPr wrap="none" lIns="0" tIns="0" rIns="0" bIns="0" anchor="ctr"/>
          <a:lstStyle/>
          <a:p>
            <a:r>
              <a:rPr lang="en-US"/>
              <a:t>Click to edit the title text format</a:t>
            </a:r>
            <a:endParaRPr/>
          </a:p>
        </p:txBody>
      </p:sp>
      <p:sp>
        <p:nvSpPr>
          <p:cNvPr id="10" name="PlaceHolder 9"/>
          <p:cNvSpPr>
            <a:spLocks noGrp="1"/>
          </p:cNvSpPr>
          <p:nvPr>
            <p:ph type="body"/>
          </p:nvPr>
        </p:nvSpPr>
        <p:spPr>
          <a:xfrm>
            <a:off x="1645920" y="10270080"/>
            <a:ext cx="29626290" cy="25456320"/>
          </a:xfrm>
          <a:prstGeom prst="rect">
            <a:avLst/>
          </a:prstGeom>
        </p:spPr>
        <p:txBody>
          <a:bodyPr wrap="none" lIns="0" tIns="0" rIns="0" bIns="0"/>
          <a:lstStyl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560477" y="5720111"/>
            <a:ext cx="11165305" cy="7558422"/>
            <a:chOff x="0" y="8915400"/>
            <a:chExt cx="14524350" cy="9832348"/>
          </a:xfrm>
        </p:grpSpPr>
        <p:sp>
          <p:nvSpPr>
            <p:cNvPr id="2" name="CustomShape 19"/>
            <p:cNvSpPr/>
            <p:nvPr/>
          </p:nvSpPr>
          <p:spPr>
            <a:xfrm>
              <a:off x="960750" y="8915400"/>
              <a:ext cx="12192000" cy="983234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2050" name="Picture 2" descr="\\nas-dl\home\Windows\salbergc\Desktop\Poster Images\KeyBo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31442"/>
              <a:ext cx="14524350" cy="96824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11340577" y="10776227"/>
            <a:ext cx="7848601" cy="7848600"/>
            <a:chOff x="1184221" y="19896221"/>
            <a:chExt cx="12155907" cy="12155905"/>
          </a:xfrm>
        </p:grpSpPr>
        <p:sp>
          <p:nvSpPr>
            <p:cNvPr id="6" name="CustomShape 19"/>
            <p:cNvSpPr/>
            <p:nvPr/>
          </p:nvSpPr>
          <p:spPr>
            <a:xfrm>
              <a:off x="3329625" y="20485768"/>
              <a:ext cx="7162800" cy="11277600"/>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2051" name="Picture 3" descr="\\nas-dl\home\Windows\salbergc\Desktop\Poster Images\Mou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221" y="19896221"/>
              <a:ext cx="12155907" cy="121559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7915494" y="4092412"/>
            <a:ext cx="14554200" cy="14919814"/>
            <a:chOff x="22250401" y="24053555"/>
            <a:chExt cx="14554200" cy="14919814"/>
          </a:xfrm>
        </p:grpSpPr>
        <p:sp>
          <p:nvSpPr>
            <p:cNvPr id="35" name="CustomShape 19"/>
            <p:cNvSpPr/>
            <p:nvPr/>
          </p:nvSpPr>
          <p:spPr>
            <a:xfrm>
              <a:off x="22250401" y="24053555"/>
              <a:ext cx="14554200" cy="14919814"/>
            </a:xfrm>
            <a:prstGeom prst="roundRect">
              <a:avLst>
                <a:gd name="adj" fmla="val 9392"/>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grpSp>
          <p:nvGrpSpPr>
            <p:cNvPr id="7" name="Group 6"/>
            <p:cNvGrpSpPr/>
            <p:nvPr/>
          </p:nvGrpSpPr>
          <p:grpSpPr>
            <a:xfrm>
              <a:off x="22860000" y="24157288"/>
              <a:ext cx="13030200" cy="14304467"/>
              <a:chOff x="19278600" y="3048000"/>
              <a:chExt cx="13030200" cy="14304467"/>
            </a:xfrm>
          </p:grpSpPr>
          <p:sp>
            <p:nvSpPr>
              <p:cNvPr id="22" name="Rectangle 21"/>
              <p:cNvSpPr/>
              <p:nvPr/>
            </p:nvSpPr>
            <p:spPr>
              <a:xfrm>
                <a:off x="19278600" y="4267200"/>
                <a:ext cx="13030200" cy="130302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23" name="Picture 3"/>
              <p:cNvPicPr>
                <a:picLocks noChangeAspect="1" noChangeArrowheads="1"/>
              </p:cNvPicPr>
              <p:nvPr/>
            </p:nvPicPr>
            <p:blipFill>
              <a:blip r:embed="rId5" cstate="print"/>
              <a:srcRect/>
              <a:stretch>
                <a:fillRect/>
              </a:stretch>
            </p:blipFill>
            <p:spPr bwMode="auto">
              <a:xfrm>
                <a:off x="23241000" y="11430000"/>
                <a:ext cx="8797268" cy="5105400"/>
              </a:xfrm>
              <a:prstGeom prst="rect">
                <a:avLst/>
              </a:prstGeom>
              <a:noFill/>
              <a:ln w="9525">
                <a:solidFill>
                  <a:sysClr val="windowText" lastClr="000000"/>
                </a:solidFill>
                <a:miter lim="800000"/>
                <a:headEnd/>
                <a:tailEnd/>
              </a:ln>
            </p:spPr>
          </p:pic>
          <p:pic>
            <p:nvPicPr>
              <p:cNvPr id="24" name="Picture 4"/>
              <p:cNvPicPr>
                <a:picLocks noChangeAspect="1" noChangeArrowheads="1"/>
              </p:cNvPicPr>
              <p:nvPr/>
            </p:nvPicPr>
            <p:blipFill>
              <a:blip r:embed="rId6" cstate="print"/>
              <a:srcRect/>
              <a:stretch>
                <a:fillRect/>
              </a:stretch>
            </p:blipFill>
            <p:spPr bwMode="auto">
              <a:xfrm>
                <a:off x="24919188" y="5257800"/>
                <a:ext cx="7084812" cy="5345783"/>
              </a:xfrm>
              <a:prstGeom prst="rect">
                <a:avLst/>
              </a:prstGeom>
              <a:noFill/>
              <a:ln w="9525">
                <a:solidFill>
                  <a:sysClr val="windowText" lastClr="000000"/>
                </a:solidFill>
                <a:miter lim="800000"/>
                <a:headEnd/>
                <a:tailEnd/>
              </a:ln>
            </p:spPr>
          </p:pic>
          <p:sp>
            <p:nvSpPr>
              <p:cNvPr id="25" name="TextBox 24"/>
              <p:cNvSpPr txBox="1"/>
              <p:nvPr/>
            </p:nvSpPr>
            <p:spPr>
              <a:xfrm>
                <a:off x="26593800" y="10769025"/>
                <a:ext cx="3145413" cy="584775"/>
              </a:xfrm>
              <a:prstGeom prst="rect">
                <a:avLst/>
              </a:prstGeom>
              <a:noFill/>
            </p:spPr>
            <p:txBody>
              <a:bodyPr wrap="none" rtlCol="0">
                <a:spAutoFit/>
              </a:bodyPr>
              <a:lstStyle/>
              <a:p>
                <a:pPr defTabSz="4389120"/>
                <a:r>
                  <a:rPr lang="en-US" sz="3200" dirty="0" smtClean="0">
                    <a:solidFill>
                      <a:schemeClr val="bg1"/>
                    </a:solidFill>
                    <a:latin typeface="Arial" panose="020B0604020202020204" pitchFamily="34" charset="0"/>
                    <a:cs typeface="Arial" panose="020B0604020202020204" pitchFamily="34" charset="0"/>
                  </a:rPr>
                  <a:t>Cinematic Mode</a:t>
                </a:r>
                <a:endParaRPr lang="en-US" sz="32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26822400" y="4495800"/>
                <a:ext cx="2689582" cy="584775"/>
              </a:xfrm>
              <a:prstGeom prst="rect">
                <a:avLst/>
              </a:prstGeom>
              <a:noFill/>
            </p:spPr>
            <p:txBody>
              <a:bodyPr wrap="none" rtlCol="0">
                <a:spAutoFit/>
              </a:bodyPr>
              <a:lstStyle/>
              <a:p>
                <a:pPr defTabSz="4389120"/>
                <a:r>
                  <a:rPr lang="en-US" sz="3200" dirty="0" smtClean="0">
                    <a:solidFill>
                      <a:schemeClr val="bg1"/>
                    </a:solidFill>
                    <a:latin typeface="Arial" panose="020B0604020202020204" pitchFamily="34" charset="0"/>
                    <a:cs typeface="Arial" panose="020B0604020202020204" pitchFamily="34" charset="0"/>
                  </a:rPr>
                  <a:t>Tactical Mode</a:t>
                </a:r>
                <a:endParaRPr lang="en-US" sz="3200"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21336000" y="5257800"/>
                <a:ext cx="3048000" cy="53340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8" name="Rectangle 27"/>
              <p:cNvSpPr/>
              <p:nvPr/>
            </p:nvSpPr>
            <p:spPr>
              <a:xfrm>
                <a:off x="19812000" y="11430000"/>
                <a:ext cx="3048000" cy="51054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21640800" y="5486400"/>
                <a:ext cx="2497607" cy="5693866"/>
              </a:xfrm>
              <a:prstGeom prst="rect">
                <a:avLst/>
              </a:prstGeom>
              <a:noFill/>
            </p:spPr>
            <p:txBody>
              <a:bodyPr wrap="square" rtlCol="0">
                <a:spAutoFit/>
              </a:bodyPr>
              <a:lstStyle/>
              <a:p>
                <a:pPr defTabSz="438912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Pans along plane on which planets lie.</a:t>
                </a:r>
              </a:p>
              <a:p>
                <a:pPr defTabSz="438912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Rotates in place.</a:t>
                </a:r>
              </a:p>
              <a:p>
                <a:pPr defTabSz="438912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Zooms toward mouse pointer.</a:t>
                </a:r>
              </a:p>
              <a:p>
                <a:pPr defTabSz="4389120">
                  <a:buFont typeface="Arial" pitchFamily="34" charset="0"/>
                  <a:buChar char="•"/>
                </a:pPr>
                <a:r>
                  <a:rPr lang="en-US" sz="2800" dirty="0" smtClean="0">
                    <a:solidFill>
                      <a:schemeClr val="bg1"/>
                    </a:solidFill>
                    <a:latin typeface="Arial" panose="020B0604020202020204" pitchFamily="34" charset="0"/>
                    <a:cs typeface="Arial" panose="020B0604020202020204" pitchFamily="34" charset="0"/>
                  </a:rPr>
                  <a:t> Suited for making tactical decisions.</a:t>
                </a:r>
              </a:p>
            </p:txBody>
          </p:sp>
          <p:sp>
            <p:nvSpPr>
              <p:cNvPr id="30" name="TextBox 29"/>
              <p:cNvSpPr txBox="1"/>
              <p:nvPr/>
            </p:nvSpPr>
            <p:spPr>
              <a:xfrm>
                <a:off x="20133793" y="11658601"/>
                <a:ext cx="2497607" cy="5693866"/>
              </a:xfrm>
              <a:prstGeom prst="rect">
                <a:avLst/>
              </a:prstGeom>
              <a:noFill/>
            </p:spPr>
            <p:txBody>
              <a:bodyPr wrap="square" rtlCol="0">
                <a:spAutoFit/>
              </a:bodyPr>
              <a:lstStyle/>
              <a:p>
                <a:pPr defTabSz="438912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Pans along plane on which planets lie.</a:t>
                </a:r>
              </a:p>
              <a:p>
                <a:pPr defTabSz="438912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Rotates around mouse pointer.</a:t>
                </a:r>
              </a:p>
              <a:p>
                <a:pPr defTabSz="4389120">
                  <a:buFont typeface="Arial" pitchFamily="34" charset="0"/>
                  <a:buChar char="•"/>
                </a:pP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Zooms toward mouse pointer.</a:t>
                </a:r>
              </a:p>
              <a:p>
                <a:pPr defTabSz="4389120">
                  <a:buFont typeface="Arial" pitchFamily="34" charset="0"/>
                  <a:buChar char="•"/>
                </a:pPr>
                <a:r>
                  <a:rPr lang="en-US" sz="2800" dirty="0" smtClean="0">
                    <a:solidFill>
                      <a:schemeClr val="bg1"/>
                    </a:solidFill>
                    <a:latin typeface="Arial" panose="020B0604020202020204" pitchFamily="34" charset="0"/>
                    <a:cs typeface="Arial" panose="020B0604020202020204" pitchFamily="34" charset="0"/>
                  </a:rPr>
                  <a:t> Suited for enjoying the view.</a:t>
                </a:r>
              </a:p>
            </p:txBody>
          </p:sp>
          <p:sp>
            <p:nvSpPr>
              <p:cNvPr id="31" name="TextBox 30"/>
              <p:cNvSpPr txBox="1"/>
              <p:nvPr/>
            </p:nvSpPr>
            <p:spPr>
              <a:xfrm>
                <a:off x="25527000" y="3048000"/>
                <a:ext cx="5974713" cy="1107996"/>
              </a:xfrm>
              <a:prstGeom prst="rect">
                <a:avLst/>
              </a:prstGeom>
              <a:noFill/>
            </p:spPr>
            <p:txBody>
              <a:bodyPr wrap="none" rtlCol="0">
                <a:spAutoFit/>
              </a:bodyPr>
              <a:lstStyle/>
              <a:p>
                <a:pPr defTabSz="4389120"/>
                <a:r>
                  <a:rPr lang="en-US" sz="6600" dirty="0" smtClean="0">
                    <a:solidFill>
                      <a:schemeClr val="bg1"/>
                    </a:solidFill>
                    <a:latin typeface="Arial" panose="020B0604020202020204" pitchFamily="34" charset="0"/>
                    <a:cs typeface="Arial" panose="020B0604020202020204" pitchFamily="34" charset="0"/>
                  </a:rPr>
                  <a:t>Camera Modes</a:t>
                </a:r>
                <a:endParaRPr lang="en-US" sz="6600" dirty="0">
                  <a:solidFill>
                    <a:schemeClr val="bg1"/>
                  </a:solidFill>
                  <a:latin typeface="Arial" panose="020B0604020202020204" pitchFamily="34" charset="0"/>
                  <a:cs typeface="Arial" panose="020B0604020202020204" pitchFamily="34" charset="0"/>
                </a:endParaRPr>
              </a:p>
            </p:txBody>
          </p:sp>
        </p:grpSp>
      </p:grpSp>
      <p:grpSp>
        <p:nvGrpSpPr>
          <p:cNvPr id="40" name="Group 39"/>
          <p:cNvGrpSpPr/>
          <p:nvPr/>
        </p:nvGrpSpPr>
        <p:grpSpPr>
          <a:xfrm>
            <a:off x="294420" y="16148728"/>
            <a:ext cx="11658904" cy="12147386"/>
            <a:chOff x="14097000" y="22457927"/>
            <a:chExt cx="15621000" cy="16275486"/>
          </a:xfrm>
        </p:grpSpPr>
        <p:sp>
          <p:nvSpPr>
            <p:cNvPr id="45" name="CustomShape 19"/>
            <p:cNvSpPr/>
            <p:nvPr/>
          </p:nvSpPr>
          <p:spPr>
            <a:xfrm>
              <a:off x="14097000" y="22457927"/>
              <a:ext cx="15621000" cy="15718273"/>
            </a:xfrm>
            <a:prstGeom prst="roundRect">
              <a:avLst>
                <a:gd name="adj" fmla="val 9581"/>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grpSp>
          <p:nvGrpSpPr>
            <p:cNvPr id="36" name="Group 35"/>
            <p:cNvGrpSpPr/>
            <p:nvPr/>
          </p:nvGrpSpPr>
          <p:grpSpPr>
            <a:xfrm>
              <a:off x="15108098" y="23420398"/>
              <a:ext cx="13924102" cy="6348412"/>
              <a:chOff x="15108098" y="23420398"/>
              <a:chExt cx="13924102" cy="6348412"/>
            </a:xfrm>
          </p:grpSpPr>
          <p:grpSp>
            <p:nvGrpSpPr>
              <p:cNvPr id="17" name="Group 16"/>
              <p:cNvGrpSpPr/>
              <p:nvPr/>
            </p:nvGrpSpPr>
            <p:grpSpPr>
              <a:xfrm>
                <a:off x="15108098" y="24053555"/>
                <a:ext cx="13924102" cy="4957761"/>
                <a:chOff x="15108098" y="24053555"/>
                <a:chExt cx="13924102" cy="4957761"/>
              </a:xfrm>
            </p:grpSpPr>
            <p:sp>
              <p:nvSpPr>
                <p:cNvPr id="37" name="CustomShape 19"/>
                <p:cNvSpPr/>
                <p:nvPr/>
              </p:nvSpPr>
              <p:spPr>
                <a:xfrm>
                  <a:off x="20716066" y="24495181"/>
                  <a:ext cx="831613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11" name="CustomShape 19"/>
                <p:cNvSpPr/>
                <p:nvPr/>
              </p:nvSpPr>
              <p:spPr>
                <a:xfrm>
                  <a:off x="15108098" y="24536758"/>
                  <a:ext cx="516099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14" name="Picture 4" descr="\\nas-dl\home\Windows\salbergc\Desktop\Poster Images\Logo1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09714" y="24053555"/>
                  <a:ext cx="4957761" cy="495776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nas-dl\home\Windows\salbergc\Desktop\Poster Images\FlagShip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99927" y="23420398"/>
                <a:ext cx="6348412" cy="6348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5108098" y="27813000"/>
              <a:ext cx="13924102" cy="6348412"/>
              <a:chOff x="15108098" y="28550450"/>
              <a:chExt cx="13924102" cy="6348412"/>
            </a:xfrm>
          </p:grpSpPr>
          <p:grpSp>
            <p:nvGrpSpPr>
              <p:cNvPr id="20" name="Group 19"/>
              <p:cNvGrpSpPr/>
              <p:nvPr/>
            </p:nvGrpSpPr>
            <p:grpSpPr>
              <a:xfrm>
                <a:off x="15108098" y="29755361"/>
                <a:ext cx="13924102" cy="4074508"/>
                <a:chOff x="15108098" y="29755361"/>
                <a:chExt cx="13924102" cy="4074508"/>
              </a:xfrm>
            </p:grpSpPr>
            <p:sp>
              <p:nvSpPr>
                <p:cNvPr id="38" name="CustomShape 19"/>
                <p:cNvSpPr/>
                <p:nvPr/>
              </p:nvSpPr>
              <p:spPr>
                <a:xfrm>
                  <a:off x="20716066" y="29755361"/>
                  <a:ext cx="831613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12" name="CustomShape 19"/>
                <p:cNvSpPr/>
                <p:nvPr/>
              </p:nvSpPr>
              <p:spPr>
                <a:xfrm>
                  <a:off x="15108098" y="29755362"/>
                  <a:ext cx="516099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15" name="Picture 5" descr="\\nas-dl\home\Windows\salbergc\Desktop\Poster Images\Logo2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44992" y="29949012"/>
                  <a:ext cx="3687206" cy="368720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3" name="Picture 5" descr="\\nas-dl\home\Windows\salbergc\Desktop\Poster Images\FlagShip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67842" y="28550450"/>
                <a:ext cx="6348413" cy="6348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5108098" y="32385000"/>
              <a:ext cx="13892018" cy="6348413"/>
              <a:chOff x="15108098" y="33761908"/>
              <a:chExt cx="13892018" cy="6348413"/>
            </a:xfrm>
          </p:grpSpPr>
          <p:sp>
            <p:nvSpPr>
              <p:cNvPr id="39" name="CustomShape 19"/>
              <p:cNvSpPr/>
              <p:nvPr/>
            </p:nvSpPr>
            <p:spPr>
              <a:xfrm>
                <a:off x="20683982" y="34898860"/>
                <a:ext cx="831613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13" name="CustomShape 19"/>
              <p:cNvSpPr/>
              <p:nvPr/>
            </p:nvSpPr>
            <p:spPr>
              <a:xfrm>
                <a:off x="15108098" y="34898862"/>
                <a:ext cx="516099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16" name="Picture 6" descr="\\nas-dl\home\Windows\salbergc\Desktop\Poster Images\Logo3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98777" y="34746297"/>
                <a:ext cx="4379635" cy="43796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s-dl\home\Windows\salbergc\Desktop\Poster Images\FlagShip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99927" y="33761908"/>
                <a:ext cx="6348412" cy="6348413"/>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CustomShape 12"/>
            <p:cNvSpPr/>
            <p:nvPr/>
          </p:nvSpPr>
          <p:spPr>
            <a:xfrm>
              <a:off x="18010422" y="22734778"/>
              <a:ext cx="7314840" cy="1371240"/>
            </a:xfrm>
            <a:prstGeom prst="rect">
              <a:avLst/>
            </a:prstGeom>
            <a:noFill/>
            <a:ln>
              <a:noFill/>
            </a:ln>
          </p:spPr>
          <p:txBody>
            <a:bodyPr wrap="none" lIns="228600" tIns="228600" rIns="228600" bIns="228600" anchor="ctr"/>
            <a:lstStyle/>
            <a:p>
              <a:pPr algn="ctr">
                <a:lnSpc>
                  <a:spcPct val="100000"/>
                </a:lnSpc>
              </a:pPr>
              <a:r>
                <a:rPr lang="en-US" sz="4800" b="1" dirty="0" smtClean="0">
                  <a:solidFill>
                    <a:srgbClr val="FFFFFF"/>
                  </a:solidFill>
                  <a:latin typeface="+mj-lt"/>
                </a:rPr>
                <a:t>FLAG SHIPS</a:t>
              </a:r>
              <a:endParaRPr b="1" dirty="0">
                <a:latin typeface="+mj-lt"/>
              </a:endParaRPr>
            </a:p>
          </p:txBody>
        </p:sp>
      </p:grpSp>
      <p:sp>
        <p:nvSpPr>
          <p:cNvPr id="50" name="Rounded Rectangle 49"/>
          <p:cNvSpPr/>
          <p:nvPr/>
        </p:nvSpPr>
        <p:spPr>
          <a:xfrm>
            <a:off x="1741736" y="564296"/>
            <a:ext cx="29043063" cy="2788504"/>
          </a:xfrm>
          <a:prstGeom prst="roundRect">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GAME PLAY</a:t>
            </a:r>
            <a:endParaRPr lang="en-US" sz="9600" dirty="0"/>
          </a:p>
        </p:txBody>
      </p:sp>
      <p:grpSp>
        <p:nvGrpSpPr>
          <p:cNvPr id="44" name="Group 43"/>
          <p:cNvGrpSpPr/>
          <p:nvPr/>
        </p:nvGrpSpPr>
        <p:grpSpPr>
          <a:xfrm>
            <a:off x="13286620" y="20069134"/>
            <a:ext cx="19081327" cy="17852122"/>
            <a:chOff x="12725782" y="21238478"/>
            <a:chExt cx="19081327" cy="17852122"/>
          </a:xfrm>
        </p:grpSpPr>
        <p:sp>
          <p:nvSpPr>
            <p:cNvPr id="66" name="Rounded Rectangle 65"/>
            <p:cNvSpPr/>
            <p:nvPr/>
          </p:nvSpPr>
          <p:spPr>
            <a:xfrm>
              <a:off x="12725782" y="21238478"/>
              <a:ext cx="19081327" cy="17852122"/>
            </a:xfrm>
            <a:prstGeom prst="roundRect">
              <a:avLst>
                <a:gd name="adj" fmla="val 11829"/>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p>
          </p:txBody>
        </p:sp>
        <p:grpSp>
          <p:nvGrpSpPr>
            <p:cNvPr id="43" name="Group 42"/>
            <p:cNvGrpSpPr/>
            <p:nvPr/>
          </p:nvGrpSpPr>
          <p:grpSpPr>
            <a:xfrm>
              <a:off x="13167877" y="21899256"/>
              <a:ext cx="18639232" cy="16042836"/>
              <a:chOff x="2248061" y="381000"/>
              <a:chExt cx="6514939" cy="5607425"/>
            </a:xfrm>
          </p:grpSpPr>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248061" y="2022078"/>
                <a:ext cx="1221470" cy="1221470"/>
              </a:xfrm>
              <a:prstGeom prst="rect">
                <a:avLst/>
              </a:prstGeom>
            </p:spPr>
          </p:pic>
          <p:pic>
            <p:nvPicPr>
              <p:cNvPr id="52" name="Picture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000000" flipH="1">
                <a:off x="5527535" y="2156354"/>
                <a:ext cx="2206152" cy="2206152"/>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000000" flipH="1">
                <a:off x="5986315" y="4230072"/>
                <a:ext cx="1482495" cy="1482495"/>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10029" y="990600"/>
                <a:ext cx="1127074" cy="1127074"/>
              </a:xfrm>
              <a:prstGeom prst="rect">
                <a:avLst/>
              </a:prstGeom>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000000" flipH="1">
                <a:off x="3681021" y="3369662"/>
                <a:ext cx="2209800" cy="2209800"/>
              </a:xfrm>
              <a:prstGeom prst="rect">
                <a:avLst/>
              </a:prstGeom>
            </p:spPr>
          </p:pic>
          <p:sp>
            <p:nvSpPr>
              <p:cNvPr id="56" name="TextBox 55"/>
              <p:cNvSpPr txBox="1"/>
              <p:nvPr/>
            </p:nvSpPr>
            <p:spPr>
              <a:xfrm>
                <a:off x="4986331" y="381000"/>
                <a:ext cx="1939695" cy="225911"/>
              </a:xfrm>
              <a:prstGeom prst="rect">
                <a:avLst/>
              </a:prstGeom>
              <a:noFill/>
            </p:spPr>
            <p:txBody>
              <a:bodyPr wrap="square" rtlCol="0">
                <a:spAutoFit/>
              </a:bodyPr>
              <a:lstStyle/>
              <a:p>
                <a:r>
                  <a:rPr lang="en-US" sz="3600" dirty="0" smtClean="0">
                    <a:solidFill>
                      <a:schemeClr val="bg1"/>
                    </a:solidFill>
                  </a:rPr>
                  <a:t>Ships </a:t>
                </a:r>
                <a:endParaRPr lang="en-US" sz="3600" dirty="0">
                  <a:solidFill>
                    <a:schemeClr val="bg1"/>
                  </a:solidFill>
                </a:endParaRPr>
              </a:p>
            </p:txBody>
          </p:sp>
          <p:sp>
            <p:nvSpPr>
              <p:cNvPr id="57" name="TextBox 56"/>
              <p:cNvSpPr txBox="1"/>
              <p:nvPr/>
            </p:nvSpPr>
            <p:spPr>
              <a:xfrm>
                <a:off x="7162800" y="2819400"/>
                <a:ext cx="1523999" cy="1000462"/>
              </a:xfrm>
              <a:prstGeom prst="rect">
                <a:avLst/>
              </a:prstGeom>
              <a:noFill/>
            </p:spPr>
            <p:txBody>
              <a:bodyPr wrap="square" rtlCol="0">
                <a:spAutoFit/>
              </a:bodyPr>
              <a:lstStyle/>
              <a:p>
                <a:r>
                  <a:rPr lang="en-US" sz="3600" dirty="0" smtClean="0">
                    <a:solidFill>
                      <a:schemeClr val="bg1"/>
                    </a:solidFill>
                  </a:rPr>
                  <a:t>Sabre:</a:t>
                </a:r>
              </a:p>
              <a:p>
                <a:r>
                  <a:rPr lang="en-US" sz="3600" dirty="0" smtClean="0">
                    <a:solidFill>
                      <a:schemeClr val="bg1"/>
                    </a:solidFill>
                  </a:rPr>
                  <a:t>A small and maneuverable ship, the Sabre excels against the Lacuna</a:t>
                </a:r>
                <a:endParaRPr lang="en-US" sz="3600" dirty="0">
                  <a:solidFill>
                    <a:schemeClr val="bg1"/>
                  </a:solidFill>
                </a:endParaRPr>
              </a:p>
            </p:txBody>
          </p:sp>
          <p:sp>
            <p:nvSpPr>
              <p:cNvPr id="58" name="TextBox 57"/>
              <p:cNvSpPr txBox="1"/>
              <p:nvPr/>
            </p:nvSpPr>
            <p:spPr>
              <a:xfrm>
                <a:off x="5486400" y="5181600"/>
                <a:ext cx="3047999" cy="806825"/>
              </a:xfrm>
              <a:prstGeom prst="rect">
                <a:avLst/>
              </a:prstGeom>
              <a:noFill/>
            </p:spPr>
            <p:txBody>
              <a:bodyPr wrap="square" rtlCol="0">
                <a:spAutoFit/>
              </a:bodyPr>
              <a:lstStyle/>
              <a:p>
                <a:r>
                  <a:rPr lang="en-US" sz="3600" dirty="0" smtClean="0">
                    <a:solidFill>
                      <a:schemeClr val="bg1"/>
                    </a:solidFill>
                  </a:rPr>
                  <a:t>Lacuna:</a:t>
                </a:r>
              </a:p>
              <a:p>
                <a:r>
                  <a:rPr lang="en-US" sz="3600" dirty="0" smtClean="0">
                    <a:solidFill>
                      <a:schemeClr val="bg1"/>
                    </a:solidFill>
                  </a:rPr>
                  <a:t>This wasp-like ship is equipped with high mass torpedoes designed to penetrate the armor of the immense </a:t>
                </a:r>
                <a:r>
                  <a:rPr lang="en-US" sz="3600" dirty="0" err="1" smtClean="0">
                    <a:solidFill>
                      <a:schemeClr val="bg1"/>
                    </a:solidFill>
                  </a:rPr>
                  <a:t>vastus</a:t>
                </a:r>
                <a:endParaRPr lang="en-US" sz="3600" dirty="0">
                  <a:solidFill>
                    <a:schemeClr val="bg1"/>
                  </a:solidFill>
                </a:endParaRPr>
              </a:p>
            </p:txBody>
          </p:sp>
          <p:sp>
            <p:nvSpPr>
              <p:cNvPr id="59" name="TextBox 58"/>
              <p:cNvSpPr txBox="1"/>
              <p:nvPr/>
            </p:nvSpPr>
            <p:spPr>
              <a:xfrm>
                <a:off x="2279811" y="3236669"/>
                <a:ext cx="1828800" cy="1775014"/>
              </a:xfrm>
              <a:prstGeom prst="rect">
                <a:avLst/>
              </a:prstGeom>
              <a:noFill/>
            </p:spPr>
            <p:txBody>
              <a:bodyPr wrap="square" rtlCol="0">
                <a:spAutoFit/>
              </a:bodyPr>
              <a:lstStyle/>
              <a:p>
                <a:r>
                  <a:rPr lang="en-US" sz="3600" dirty="0" err="1" smtClean="0">
                    <a:solidFill>
                      <a:schemeClr val="bg1"/>
                    </a:solidFill>
                  </a:rPr>
                  <a:t>Vastus</a:t>
                </a:r>
                <a:r>
                  <a:rPr lang="en-US" sz="3600" dirty="0" smtClean="0">
                    <a:solidFill>
                      <a:schemeClr val="bg1"/>
                    </a:solidFill>
                  </a:rPr>
                  <a:t>:</a:t>
                </a:r>
              </a:p>
              <a:p>
                <a:r>
                  <a:rPr lang="en-US" sz="3600" dirty="0" smtClean="0">
                    <a:solidFill>
                      <a:schemeClr val="bg1"/>
                    </a:solidFill>
                  </a:rPr>
                  <a:t>A destroyer class warship, the </a:t>
                </a:r>
                <a:r>
                  <a:rPr lang="en-US" sz="3600" dirty="0" err="1" smtClean="0">
                    <a:solidFill>
                      <a:schemeClr val="bg1"/>
                    </a:solidFill>
                  </a:rPr>
                  <a:t>Vastus</a:t>
                </a:r>
                <a:r>
                  <a:rPr lang="en-US" sz="3600" dirty="0" smtClean="0">
                    <a:solidFill>
                      <a:schemeClr val="bg1"/>
                    </a:solidFill>
                  </a:rPr>
                  <a:t> was designed to swat smaller fighter classes like the Sabre. However, its size makes it an apt target for high impact projectiles.</a:t>
                </a:r>
                <a:endParaRPr lang="en-US" sz="3600" dirty="0">
                  <a:solidFill>
                    <a:schemeClr val="bg1"/>
                  </a:solidFill>
                </a:endParaRPr>
              </a:p>
            </p:txBody>
          </p:sp>
          <p:cxnSp>
            <p:nvCxnSpPr>
              <p:cNvPr id="60" name="Straight Arrow Connector 59"/>
              <p:cNvCxnSpPr/>
              <p:nvPr/>
            </p:nvCxnSpPr>
            <p:spPr>
              <a:xfrm flipV="1">
                <a:off x="5334000" y="3259430"/>
                <a:ext cx="762000" cy="398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926026" y="3990439"/>
                <a:ext cx="0" cy="657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5410200" y="4474562"/>
                <a:ext cx="545978" cy="291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479800" y="1072960"/>
                <a:ext cx="5283200" cy="613187"/>
              </a:xfrm>
              <a:prstGeom prst="rect">
                <a:avLst/>
              </a:prstGeom>
              <a:noFill/>
            </p:spPr>
            <p:txBody>
              <a:bodyPr wrap="square" rtlCol="0">
                <a:spAutoFit/>
              </a:bodyPr>
              <a:lstStyle/>
              <a:p>
                <a:r>
                  <a:rPr lang="en-US" sz="3600" dirty="0" smtClean="0">
                    <a:solidFill>
                      <a:schemeClr val="bg1"/>
                    </a:solidFill>
                  </a:rPr>
                  <a:t>Scout:</a:t>
                </a:r>
              </a:p>
              <a:p>
                <a:r>
                  <a:rPr lang="en-US" sz="3600" dirty="0" smtClean="0">
                    <a:solidFill>
                      <a:schemeClr val="bg1"/>
                    </a:solidFill>
                  </a:rPr>
                  <a:t>A fragile ship adept at scanning local systems to reveal neutral and enemy planet activity. Scouts increase the vision range of a fleet.</a:t>
                </a:r>
                <a:endParaRPr lang="en-US" sz="3600" dirty="0">
                  <a:solidFill>
                    <a:schemeClr val="bg1"/>
                  </a:solidFill>
                </a:endParaRPr>
              </a:p>
            </p:txBody>
          </p:sp>
          <p:sp>
            <p:nvSpPr>
              <p:cNvPr id="64" name="TextBox 63"/>
              <p:cNvSpPr txBox="1"/>
              <p:nvPr/>
            </p:nvSpPr>
            <p:spPr>
              <a:xfrm>
                <a:off x="3276599" y="2101748"/>
                <a:ext cx="5410200" cy="613187"/>
              </a:xfrm>
              <a:prstGeom prst="rect">
                <a:avLst/>
              </a:prstGeom>
              <a:noFill/>
            </p:spPr>
            <p:txBody>
              <a:bodyPr wrap="square" rtlCol="0">
                <a:spAutoFit/>
              </a:bodyPr>
              <a:lstStyle/>
              <a:p>
                <a:r>
                  <a:rPr lang="en-US" sz="3600" dirty="0" err="1" smtClean="0">
                    <a:solidFill>
                      <a:schemeClr val="bg1"/>
                    </a:solidFill>
                  </a:rPr>
                  <a:t>Bato</a:t>
                </a:r>
                <a:r>
                  <a:rPr lang="en-US" sz="3600" dirty="0" smtClean="0">
                    <a:solidFill>
                      <a:schemeClr val="bg1"/>
                    </a:solidFill>
                  </a:rPr>
                  <a:t>:</a:t>
                </a:r>
              </a:p>
              <a:p>
                <a:r>
                  <a:rPr lang="en-US" sz="3600" dirty="0" smtClean="0">
                    <a:solidFill>
                      <a:schemeClr val="bg1"/>
                    </a:solidFill>
                  </a:rPr>
                  <a:t>This Bomber class vessel is weak in ship combat, but punishing when conquering planets.</a:t>
                </a:r>
                <a:endParaRPr lang="en-US" sz="3600" dirty="0">
                  <a:solidFill>
                    <a:schemeClr val="bg1"/>
                  </a:solidFill>
                </a:endParaRPr>
              </a:p>
            </p:txBody>
          </p:sp>
        </p:grpSp>
      </p:grpSp>
      <p:grpSp>
        <p:nvGrpSpPr>
          <p:cNvPr id="48" name="Group 47"/>
          <p:cNvGrpSpPr/>
          <p:nvPr/>
        </p:nvGrpSpPr>
        <p:grpSpPr>
          <a:xfrm>
            <a:off x="871052" y="35324700"/>
            <a:ext cx="15330710" cy="7875949"/>
            <a:chOff x="1340652" y="34083935"/>
            <a:chExt cx="15330710" cy="7875949"/>
          </a:xfrm>
        </p:grpSpPr>
        <p:sp>
          <p:nvSpPr>
            <p:cNvPr id="72" name="Rounded Rectangle 71"/>
            <p:cNvSpPr/>
            <p:nvPr/>
          </p:nvSpPr>
          <p:spPr>
            <a:xfrm>
              <a:off x="1340652" y="34257196"/>
              <a:ext cx="15330710" cy="7563868"/>
            </a:xfrm>
            <a:prstGeom prst="roundRect">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grpSp>
          <p:nvGrpSpPr>
            <p:cNvPr id="47" name="Group 46"/>
            <p:cNvGrpSpPr/>
            <p:nvPr/>
          </p:nvGrpSpPr>
          <p:grpSpPr>
            <a:xfrm>
              <a:off x="1488675" y="34083935"/>
              <a:ext cx="15034663" cy="7875949"/>
              <a:chOff x="-304800" y="2057400"/>
              <a:chExt cx="9231908" cy="4836160"/>
            </a:xfrm>
          </p:grpSpPr>
          <p:pic>
            <p:nvPicPr>
              <p:cNvPr id="73" name="Picture 7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48150" y="2057400"/>
                <a:ext cx="2324100" cy="2324100"/>
              </a:xfrm>
              <a:prstGeom prst="rect">
                <a:avLst/>
              </a:prstGeom>
            </p:spPr>
          </p:pic>
          <p:pic>
            <p:nvPicPr>
              <p:cNvPr id="74" name="Picture 7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4800" y="3635773"/>
                <a:ext cx="3203177" cy="3203177"/>
              </a:xfrm>
              <a:prstGeom prst="rect">
                <a:avLst/>
              </a:prstGeom>
            </p:spPr>
          </p:pic>
          <p:pic>
            <p:nvPicPr>
              <p:cNvPr id="75" name="Picture 7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34200" y="2194421"/>
                <a:ext cx="1992908" cy="1992908"/>
              </a:xfrm>
              <a:prstGeom prst="rect">
                <a:avLst/>
              </a:prstGeom>
            </p:spPr>
          </p:pic>
          <p:sp>
            <p:nvSpPr>
              <p:cNvPr id="76" name="TextBox 75"/>
              <p:cNvSpPr txBox="1"/>
              <p:nvPr/>
            </p:nvSpPr>
            <p:spPr>
              <a:xfrm>
                <a:off x="344287" y="2452211"/>
                <a:ext cx="2554089" cy="3416320"/>
              </a:xfrm>
              <a:prstGeom prst="rect">
                <a:avLst/>
              </a:prstGeom>
              <a:noFill/>
            </p:spPr>
            <p:txBody>
              <a:bodyPr wrap="square" rtlCol="0">
                <a:spAutoFit/>
              </a:bodyPr>
              <a:lstStyle/>
              <a:p>
                <a:r>
                  <a:rPr lang="en-US" sz="2400" dirty="0" smtClean="0">
                    <a:solidFill>
                      <a:schemeClr val="bg1"/>
                    </a:solidFill>
                  </a:rPr>
                  <a:t>Fleets may fill a planetary fleet slot. This is useful for defending a key planet, or preparing for a large scale attack.</a:t>
                </a:r>
              </a:p>
            </p:txBody>
          </p:sp>
          <p:sp>
            <p:nvSpPr>
              <p:cNvPr id="77" name="TextBox 76"/>
              <p:cNvSpPr txBox="1"/>
              <p:nvPr/>
            </p:nvSpPr>
            <p:spPr>
              <a:xfrm>
                <a:off x="4248150" y="4215904"/>
                <a:ext cx="4438650" cy="2677656"/>
              </a:xfrm>
              <a:prstGeom prst="rect">
                <a:avLst/>
              </a:prstGeom>
              <a:noFill/>
            </p:spPr>
            <p:txBody>
              <a:bodyPr wrap="square" rtlCol="0">
                <a:spAutoFit/>
              </a:bodyPr>
              <a:lstStyle/>
              <a:p>
                <a:r>
                  <a:rPr lang="en-US" sz="2400" dirty="0" smtClean="0">
                    <a:solidFill>
                      <a:schemeClr val="bg1"/>
                    </a:solidFill>
                  </a:rPr>
                  <a:t>Fleets filling a planetary fleet slot are able to merge with other fleets standing on the same planet. This can be useful for conserving vital fleet slots and making balanced fleets that are hard to counter.</a:t>
                </a:r>
              </a:p>
            </p:txBody>
          </p:sp>
        </p:grpSp>
      </p:grpSp>
    </p:spTree>
    <p:extLst>
      <p:ext uri="{BB962C8B-B14F-4D97-AF65-F5344CB8AC3E}">
        <p14:creationId xmlns:p14="http://schemas.microsoft.com/office/powerpoint/2010/main" val="812945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1"/>
          <p:cNvSpPr/>
          <p:nvPr/>
        </p:nvSpPr>
        <p:spPr>
          <a:xfrm>
            <a:off x="1714680" y="28102556"/>
            <a:ext cx="5905320" cy="4088217"/>
          </a:xfrm>
          <a:prstGeom prst="roundRect">
            <a:avLst/>
          </a:prstGeom>
          <a:solidFill>
            <a:schemeClr val="bg1">
              <a:lumMod val="50000"/>
              <a:alpha val="40000"/>
            </a:schemeClr>
          </a:solidFill>
          <a:ln>
            <a:solidFill>
              <a:schemeClr val="tx1">
                <a:lumMod val="95000"/>
                <a:lumOff val="5000"/>
              </a:schemeClr>
            </a:solidFill>
          </a:ln>
        </p:spPr>
        <p:txBody>
          <a:bodyPr lIns="228600" tIns="228600" rIns="228600" bIns="228600"/>
          <a:lstStyle/>
          <a:p>
            <a:pPr>
              <a:lnSpc>
                <a:spcPct val="100000"/>
              </a:lnSpc>
            </a:pPr>
            <a:endParaRPr dirty="0"/>
          </a:p>
        </p:txBody>
      </p:sp>
      <p:sp>
        <p:nvSpPr>
          <p:cNvPr id="8" name="Rounded Rectangle 7"/>
          <p:cNvSpPr/>
          <p:nvPr/>
        </p:nvSpPr>
        <p:spPr>
          <a:xfrm>
            <a:off x="609600" y="7682706"/>
            <a:ext cx="8097023" cy="35446494"/>
          </a:xfrm>
          <a:prstGeom prst="roundRect">
            <a:avLst>
              <a:gd name="adj" fmla="val 14000"/>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0134600" y="626239"/>
            <a:ext cx="21793200" cy="4572000"/>
          </a:xfrm>
          <a:prstGeom prst="roundRect">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nas-dl\home\Windows\salbergc\Desktop\Poster Images\NewGam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3" y="89694"/>
            <a:ext cx="11389993" cy="75930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44200" y="1850410"/>
            <a:ext cx="21183600" cy="2123658"/>
          </a:xfrm>
          <a:prstGeom prst="rect">
            <a:avLst/>
          </a:prstGeom>
        </p:spPr>
        <p:txBody>
          <a:bodyPr wrap="square">
            <a:spAutoFit/>
          </a:bodyPr>
          <a:lstStyle/>
          <a:p>
            <a:pPr algn="ctr"/>
            <a:r>
              <a:rPr lang="en-US" sz="6600" b="1" dirty="0">
                <a:solidFill>
                  <a:srgbClr val="FFFFFF"/>
                </a:solidFill>
                <a:latin typeface="+mj-lt"/>
              </a:rPr>
              <a:t>A competitive, node-based real time strategy game</a:t>
            </a:r>
            <a:endParaRPr lang="en-US" sz="6600" dirty="0">
              <a:latin typeface="+mj-lt"/>
            </a:endParaRPr>
          </a:p>
          <a:p>
            <a:pPr algn="ctr"/>
            <a:r>
              <a:rPr lang="en-US" sz="6600" b="1" i="1" dirty="0">
                <a:solidFill>
                  <a:srgbClr val="FFFFFF"/>
                </a:solidFill>
                <a:latin typeface="+mj-lt"/>
              </a:rPr>
              <a:t>(featuring republicans, barbarians, and </a:t>
            </a:r>
            <a:r>
              <a:rPr lang="en-US" sz="6600" b="1" i="1" dirty="0" err="1">
                <a:solidFill>
                  <a:srgbClr val="FFFFFF"/>
                </a:solidFill>
                <a:latin typeface="+mj-lt"/>
              </a:rPr>
              <a:t>beliebers</a:t>
            </a:r>
            <a:r>
              <a:rPr lang="en-US" sz="6600" b="1" i="1" dirty="0">
                <a:solidFill>
                  <a:srgbClr val="FFFFFF"/>
                </a:solidFill>
                <a:latin typeface="+mj-lt"/>
              </a:rPr>
              <a:t>)</a:t>
            </a:r>
            <a:endParaRPr lang="en-US" sz="6600" dirty="0">
              <a:latin typeface="+mj-lt"/>
            </a:endParaRPr>
          </a:p>
        </p:txBody>
      </p:sp>
      <p:sp>
        <p:nvSpPr>
          <p:cNvPr id="6" name="CustomShape 12"/>
          <p:cNvSpPr/>
          <p:nvPr/>
        </p:nvSpPr>
        <p:spPr>
          <a:xfrm>
            <a:off x="1009920" y="8191380"/>
            <a:ext cx="7314840" cy="1371240"/>
          </a:xfrm>
          <a:prstGeom prst="rect">
            <a:avLst/>
          </a:prstGeom>
          <a:noFill/>
          <a:ln>
            <a:noFill/>
          </a:ln>
        </p:spPr>
        <p:txBody>
          <a:bodyPr wrap="none" lIns="228600" tIns="228600" rIns="228600" bIns="228600" anchor="ctr"/>
          <a:lstStyle/>
          <a:p>
            <a:pPr algn="ctr">
              <a:lnSpc>
                <a:spcPct val="100000"/>
              </a:lnSpc>
            </a:pPr>
            <a:r>
              <a:rPr lang="en-US" sz="4800" b="1" dirty="0">
                <a:solidFill>
                  <a:srgbClr val="FFFFFF"/>
                </a:solidFill>
                <a:latin typeface="+mj-lt"/>
              </a:rPr>
              <a:t>SUMMARY</a:t>
            </a:r>
            <a:endParaRPr b="1" dirty="0">
              <a:latin typeface="+mj-lt"/>
            </a:endParaRPr>
          </a:p>
        </p:txBody>
      </p:sp>
      <p:sp>
        <p:nvSpPr>
          <p:cNvPr id="7" name="CustomShape 13"/>
          <p:cNvSpPr/>
          <p:nvPr/>
        </p:nvSpPr>
        <p:spPr>
          <a:xfrm>
            <a:off x="1714680" y="9791160"/>
            <a:ext cx="5905320" cy="17869440"/>
          </a:xfrm>
          <a:prstGeom prst="roundRect">
            <a:avLst/>
          </a:prstGeom>
          <a:solidFill>
            <a:schemeClr val="bg1">
              <a:lumMod val="50000"/>
              <a:alpha val="40000"/>
            </a:schemeClr>
          </a:solidFill>
          <a:ln w="38100">
            <a:solidFill>
              <a:schemeClr val="tx1">
                <a:lumMod val="95000"/>
                <a:lumOff val="5000"/>
              </a:schemeClr>
            </a:solidFill>
          </a:ln>
        </p:spPr>
        <p:txBody>
          <a:bodyPr lIns="182880" tIns="182880" rIns="182880" bIns="182880"/>
          <a:lstStyle/>
          <a:p>
            <a:pPr>
              <a:lnSpc>
                <a:spcPct val="100000"/>
              </a:lnSpc>
            </a:pPr>
            <a:r>
              <a:rPr lang="en-US" sz="4000" dirty="0" err="1">
                <a:solidFill>
                  <a:srgbClr val="FFFFFF"/>
                </a:solidFill>
                <a:latin typeface="Calibri"/>
              </a:rPr>
              <a:t>Solium</a:t>
            </a:r>
            <a:r>
              <a:rPr lang="en-US" sz="4000" dirty="0">
                <a:solidFill>
                  <a:srgbClr val="FFFFFF"/>
                </a:solidFill>
                <a:latin typeface="Calibri"/>
              </a:rPr>
              <a:t> i</a:t>
            </a:r>
            <a:r>
              <a:rPr lang="en-US" sz="4000" dirty="0">
                <a:solidFill>
                  <a:srgbClr val="FFFFFF"/>
                </a:solidFill>
                <a:latin typeface="Calibri"/>
                <a:ea typeface="Arial"/>
              </a:rPr>
              <a:t>s a node-based real time strategy game. You are the commander of an advanced civilization, whom seeks to control all planets in the Space Whale Nebula. To accomplish this goal, the player must expand to new planets, harvesting advanced resources along the way. However, other civilizations also seek to expand, impeding your primary goal: total planetary control. Thus, you must choose between enhancing resource harvesting, advancing planetary defenses, or constructing a massive fleet to strategically outmaneuver the opposing factions.</a:t>
            </a:r>
            <a:endParaRPr dirty="0"/>
          </a:p>
        </p:txBody>
      </p:sp>
      <p:sp>
        <p:nvSpPr>
          <p:cNvPr id="9" name="Rounded Rectangle 8"/>
          <p:cNvSpPr/>
          <p:nvPr/>
        </p:nvSpPr>
        <p:spPr>
          <a:xfrm>
            <a:off x="9220200" y="6019800"/>
            <a:ext cx="22326600" cy="37109400"/>
          </a:xfrm>
          <a:prstGeom prst="roundRect">
            <a:avLst>
              <a:gd name="adj" fmla="val 6729"/>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stomShape 11"/>
          <p:cNvSpPr/>
          <p:nvPr/>
        </p:nvSpPr>
        <p:spPr>
          <a:xfrm>
            <a:off x="10134600" y="6363060"/>
            <a:ext cx="7541100" cy="1828320"/>
          </a:xfrm>
          <a:prstGeom prst="rect">
            <a:avLst/>
          </a:prstGeom>
          <a:noFill/>
          <a:ln>
            <a:noFill/>
          </a:ln>
        </p:spPr>
        <p:txBody>
          <a:bodyPr wrap="none" lIns="228600" tIns="228600" rIns="228600" bIns="228600" anchor="ctr" anchorCtr="1"/>
          <a:lstStyle/>
          <a:p>
            <a:pPr>
              <a:lnSpc>
                <a:spcPct val="100000"/>
              </a:lnSpc>
            </a:pPr>
            <a:r>
              <a:rPr lang="en-US" sz="4800" b="1" dirty="0">
                <a:solidFill>
                  <a:schemeClr val="bg1"/>
                </a:solidFill>
                <a:latin typeface="Arial" panose="020B0604020202020204" pitchFamily="34" charset="0"/>
                <a:cs typeface="Arial" panose="020B0604020202020204" pitchFamily="34" charset="0"/>
              </a:rPr>
              <a:t>SETTING</a:t>
            </a:r>
            <a:endParaRPr dirty="0">
              <a:solidFill>
                <a:schemeClr val="bg1"/>
              </a:solidFill>
              <a:latin typeface="Arial" panose="020B0604020202020204" pitchFamily="34" charset="0"/>
              <a:cs typeface="Arial" panose="020B0604020202020204" pitchFamily="34" charset="0"/>
            </a:endParaRPr>
          </a:p>
        </p:txBody>
      </p:sp>
      <p:sp>
        <p:nvSpPr>
          <p:cNvPr id="11" name="CustomShape 26"/>
          <p:cNvSpPr/>
          <p:nvPr/>
        </p:nvSpPr>
        <p:spPr>
          <a:xfrm>
            <a:off x="10591800" y="7692612"/>
            <a:ext cx="20193000" cy="5364840"/>
          </a:xfrm>
          <a:prstGeom prst="roundRect">
            <a:avLst>
              <a:gd name="adj" fmla="val 15247"/>
            </a:avLst>
          </a:prstGeom>
          <a:solidFill>
            <a:schemeClr val="bg1">
              <a:lumMod val="50000"/>
              <a:alpha val="40000"/>
            </a:schemeClr>
          </a:solidFill>
          <a:ln>
            <a:solidFill>
              <a:schemeClr val="tx1">
                <a:lumMod val="95000"/>
                <a:lumOff val="5000"/>
              </a:schemeClr>
            </a:solidFill>
          </a:ln>
        </p:spPr>
        <p:txBody>
          <a:bodyPr lIns="182880" tIns="182880" rIns="182880" bIns="182880"/>
          <a:lstStyle/>
          <a:p>
            <a:r>
              <a:rPr lang="en-US" sz="4000" dirty="0">
                <a:solidFill>
                  <a:srgbClr val="FFFFFF"/>
                </a:solidFill>
                <a:latin typeface="+mj-lt"/>
                <a:ea typeface="Microsoft YaHei"/>
              </a:rPr>
              <a:t>You have been selected as the new commander of your regime (see: </a:t>
            </a:r>
            <a:r>
              <a:rPr lang="en-US" sz="4000" b="1" dirty="0">
                <a:solidFill>
                  <a:srgbClr val="FFFFFF"/>
                </a:solidFill>
                <a:latin typeface="+mj-lt"/>
                <a:ea typeface="Microsoft YaHei"/>
              </a:rPr>
              <a:t>Races</a:t>
            </a:r>
            <a:r>
              <a:rPr lang="en-US" sz="4000" dirty="0">
                <a:solidFill>
                  <a:srgbClr val="FFFFFF"/>
                </a:solidFill>
                <a:latin typeface="+mj-lt"/>
                <a:ea typeface="Microsoft YaHei"/>
              </a:rPr>
              <a:t>). To raise the spirits of your people, you have begun a campaign to explore new worlds in search of riches and for the pursuit of glory. However, other races are expanding, threatening your campaign. With the overwhelming support of your people, you have declared total war to enforce the peace of the solar system by eliminating all those that would oppose your will.</a:t>
            </a:r>
            <a:endParaRPr dirty="0">
              <a:latin typeface="+mj-lt"/>
            </a:endParaRPr>
          </a:p>
        </p:txBody>
      </p:sp>
      <p:sp>
        <p:nvSpPr>
          <p:cNvPr id="12" name="CustomShape 18"/>
          <p:cNvSpPr/>
          <p:nvPr/>
        </p:nvSpPr>
        <p:spPr>
          <a:xfrm>
            <a:off x="9819105" y="13057452"/>
            <a:ext cx="8172090" cy="1828320"/>
          </a:xfrm>
          <a:prstGeom prst="rect">
            <a:avLst/>
          </a:prstGeom>
          <a:noFill/>
          <a:ln>
            <a:noFill/>
          </a:ln>
        </p:spPr>
        <p:txBody>
          <a:bodyPr wrap="none" lIns="228600" tIns="228600" rIns="228600" bIns="228600" anchor="ctr" anchorCtr="1"/>
          <a:lstStyle/>
          <a:p>
            <a:pPr>
              <a:lnSpc>
                <a:spcPct val="100000"/>
              </a:lnSpc>
            </a:pPr>
            <a:r>
              <a:rPr lang="en-US" sz="4800" b="1" dirty="0">
                <a:solidFill>
                  <a:schemeClr val="bg1"/>
                </a:solidFill>
                <a:latin typeface="+mj-lt"/>
              </a:rPr>
              <a:t>THE RACES</a:t>
            </a:r>
            <a:endParaRPr dirty="0">
              <a:solidFill>
                <a:schemeClr val="bg1"/>
              </a:solidFill>
              <a:latin typeface="+mj-lt"/>
            </a:endParaRPr>
          </a:p>
        </p:txBody>
      </p:sp>
      <p:sp>
        <p:nvSpPr>
          <p:cNvPr id="13" name="CustomShape 19"/>
          <p:cNvSpPr/>
          <p:nvPr/>
        </p:nvSpPr>
        <p:spPr>
          <a:xfrm>
            <a:off x="10541016" y="14300940"/>
            <a:ext cx="20193000" cy="1819860"/>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r>
              <a:rPr lang="en-US" sz="3200" dirty="0">
                <a:solidFill>
                  <a:srgbClr val="FFFFFF"/>
                </a:solidFill>
                <a:latin typeface="+mj-lt"/>
              </a:rPr>
              <a:t>Conquer as three unique factions, each with their own </a:t>
            </a:r>
            <a:r>
              <a:rPr lang="en-US" sz="3200" i="1" dirty="0">
                <a:solidFill>
                  <a:srgbClr val="FFFFFF"/>
                </a:solidFill>
                <a:latin typeface="+mj-lt"/>
              </a:rPr>
              <a:t>kickass </a:t>
            </a:r>
            <a:r>
              <a:rPr lang="en-US" sz="3200" dirty="0">
                <a:solidFill>
                  <a:srgbClr val="FFFFFF"/>
                </a:solidFill>
                <a:latin typeface="+mj-lt"/>
              </a:rPr>
              <a:t> flagship. Listen to each race story to determine their unique play-style.</a:t>
            </a:r>
            <a:endParaRPr dirty="0">
              <a:latin typeface="+mj-lt"/>
            </a:endParaRPr>
          </a:p>
        </p:txBody>
      </p:sp>
      <p:sp>
        <p:nvSpPr>
          <p:cNvPr id="15" name="CustomShape 19"/>
          <p:cNvSpPr/>
          <p:nvPr/>
        </p:nvSpPr>
        <p:spPr>
          <a:xfrm>
            <a:off x="16230600" y="16397649"/>
            <a:ext cx="14592300" cy="48746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5100" dirty="0">
                <a:solidFill>
                  <a:srgbClr val="FFFFFF"/>
                </a:solidFill>
              </a:rPr>
              <a:t>The </a:t>
            </a:r>
            <a:r>
              <a:rPr lang="en-US" sz="5100" dirty="0" err="1">
                <a:solidFill>
                  <a:srgbClr val="FFFFFF"/>
                </a:solidFill>
              </a:rPr>
              <a:t>Galatic</a:t>
            </a:r>
            <a:r>
              <a:rPr lang="en-US" sz="5100" dirty="0">
                <a:solidFill>
                  <a:srgbClr val="FFFFFF"/>
                </a:solidFill>
              </a:rPr>
              <a:t> Republic of </a:t>
            </a:r>
            <a:r>
              <a:rPr lang="en-US" sz="5100" dirty="0" err="1">
                <a:solidFill>
                  <a:srgbClr val="FFFFFF"/>
                </a:solidFill>
              </a:rPr>
              <a:t>Crixus</a:t>
            </a:r>
            <a:endParaRPr lang="en-US" sz="5100" dirty="0"/>
          </a:p>
          <a:p>
            <a:pPr>
              <a:lnSpc>
                <a:spcPct val="90000"/>
              </a:lnSpc>
            </a:pPr>
            <a:r>
              <a:rPr lang="en-US" dirty="0" smtClean="0">
                <a:solidFill>
                  <a:srgbClr val="FFFFFF"/>
                </a:solidFill>
              </a:rPr>
              <a:t>	</a:t>
            </a:r>
            <a:r>
              <a:rPr lang="en-US" sz="4000" dirty="0" smtClean="0">
                <a:solidFill>
                  <a:srgbClr val="FFFFFF"/>
                </a:solidFill>
              </a:rPr>
              <a:t>Built on the pillars of free </a:t>
            </a:r>
            <a:r>
              <a:rPr lang="en-US" sz="4000" b="1" dirty="0" smtClean="0">
                <a:solidFill>
                  <a:srgbClr val="FFFFFF"/>
                </a:solidFill>
              </a:rPr>
              <a:t>speech</a:t>
            </a:r>
            <a:r>
              <a:rPr lang="en-US" sz="4000" dirty="0" smtClean="0">
                <a:solidFill>
                  <a:srgbClr val="FFFFFF"/>
                </a:solidFill>
              </a:rPr>
              <a:t>,</a:t>
            </a:r>
            <a:r>
              <a:rPr lang="en-US" sz="4000" b="1" dirty="0" smtClean="0">
                <a:solidFill>
                  <a:srgbClr val="FFFFFF"/>
                </a:solidFill>
              </a:rPr>
              <a:t> science</a:t>
            </a:r>
            <a:r>
              <a:rPr lang="en-US" sz="4000" dirty="0" smtClean="0">
                <a:solidFill>
                  <a:srgbClr val="FFFFFF"/>
                </a:solidFill>
              </a:rPr>
              <a:t>, and</a:t>
            </a:r>
            <a:r>
              <a:rPr lang="en-US" sz="4000" b="1" dirty="0" smtClean="0">
                <a:solidFill>
                  <a:srgbClr val="FFFFFF"/>
                </a:solidFill>
              </a:rPr>
              <a:t> industry</a:t>
            </a:r>
            <a:r>
              <a:rPr lang="en-US" sz="4000" dirty="0" smtClean="0">
                <a:solidFill>
                  <a:srgbClr val="FFFFFF"/>
                </a:solidFill>
              </a:rPr>
              <a:t>, the Republic seeks to civilize all barbaric civilizations, especially the relentless </a:t>
            </a:r>
            <a:r>
              <a:rPr lang="en-US" sz="4000" dirty="0" err="1" smtClean="0">
                <a:solidFill>
                  <a:srgbClr val="FFFFFF"/>
                </a:solidFill>
              </a:rPr>
              <a:t>Gilgamecs</a:t>
            </a:r>
            <a:r>
              <a:rPr lang="en-US" sz="4000" dirty="0" smtClean="0">
                <a:solidFill>
                  <a:srgbClr val="FFFFFF"/>
                </a:solidFill>
              </a:rPr>
              <a:t>. </a:t>
            </a:r>
            <a:endParaRPr lang="en-US" sz="4000" dirty="0" smtClean="0"/>
          </a:p>
          <a:p>
            <a:pPr>
              <a:lnSpc>
                <a:spcPct val="90000"/>
              </a:lnSpc>
            </a:pPr>
            <a:r>
              <a:rPr lang="en-US" sz="4000" dirty="0" smtClean="0">
                <a:solidFill>
                  <a:srgbClr val="FFFFFF"/>
                </a:solidFill>
              </a:rPr>
              <a:t>	You have been elected by the elders as the supreme commander of the </a:t>
            </a:r>
            <a:r>
              <a:rPr lang="en-US" sz="4000" dirty="0" err="1" smtClean="0">
                <a:solidFill>
                  <a:srgbClr val="FFFFFF"/>
                </a:solidFill>
              </a:rPr>
              <a:t>Galatic</a:t>
            </a:r>
            <a:r>
              <a:rPr lang="en-US" sz="4000" dirty="0" smtClean="0">
                <a:solidFill>
                  <a:srgbClr val="FFFFFF"/>
                </a:solidFill>
              </a:rPr>
              <a:t> fleet. Your first assignment is to tame, </a:t>
            </a:r>
            <a:r>
              <a:rPr lang="en-US" sz="4000" i="1" dirty="0" err="1" smtClean="0">
                <a:solidFill>
                  <a:srgbClr val="FFFFFF"/>
                </a:solidFill>
              </a:rPr>
              <a:t>eradicate,</a:t>
            </a:r>
            <a:r>
              <a:rPr lang="en-US" sz="4000" dirty="0" err="1" smtClean="0">
                <a:solidFill>
                  <a:srgbClr val="FFFFFF"/>
                </a:solidFill>
              </a:rPr>
              <a:t>the</a:t>
            </a:r>
            <a:r>
              <a:rPr lang="en-US" sz="4000" dirty="0" smtClean="0">
                <a:solidFill>
                  <a:srgbClr val="FFFFFF"/>
                </a:solidFill>
              </a:rPr>
              <a:t> </a:t>
            </a:r>
            <a:r>
              <a:rPr lang="en-US" sz="4000" dirty="0" err="1" smtClean="0">
                <a:solidFill>
                  <a:srgbClr val="FFFFFF"/>
                </a:solidFill>
              </a:rPr>
              <a:t>Gilgamecs</a:t>
            </a:r>
            <a:r>
              <a:rPr lang="en-US" sz="4000" dirty="0" smtClean="0">
                <a:solidFill>
                  <a:srgbClr val="FFFFFF"/>
                </a:solidFill>
              </a:rPr>
              <a:t>.</a:t>
            </a:r>
            <a:endParaRPr lang="en-US" sz="4000" dirty="0" smtClean="0"/>
          </a:p>
          <a:p>
            <a:pPr>
              <a:lnSpc>
                <a:spcPct val="100000"/>
              </a:lnSpc>
            </a:pPr>
            <a:endParaRPr dirty="0">
              <a:latin typeface="+mj-lt"/>
            </a:endParaRPr>
          </a:p>
        </p:txBody>
      </p:sp>
      <p:sp>
        <p:nvSpPr>
          <p:cNvPr id="17" name="CustomShape 19"/>
          <p:cNvSpPr/>
          <p:nvPr/>
        </p:nvSpPr>
        <p:spPr>
          <a:xfrm>
            <a:off x="16192500" y="21653256"/>
            <a:ext cx="14592300" cy="4800601"/>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5100" dirty="0">
                <a:solidFill>
                  <a:srgbClr val="FFFFFF"/>
                </a:solidFill>
              </a:rPr>
              <a:t>The </a:t>
            </a:r>
            <a:r>
              <a:rPr lang="en-US" sz="5100" dirty="0" err="1" smtClean="0">
                <a:solidFill>
                  <a:srgbClr val="FFFFFF"/>
                </a:solidFill>
              </a:rPr>
              <a:t>Gilgamecs</a:t>
            </a:r>
            <a:endParaRPr lang="en-US" dirty="0" smtClean="0"/>
          </a:p>
          <a:p>
            <a:pPr>
              <a:lnSpc>
                <a:spcPct val="90000"/>
              </a:lnSpc>
            </a:pPr>
            <a:r>
              <a:rPr lang="en-US" sz="4000" dirty="0">
                <a:solidFill>
                  <a:srgbClr val="FFFFFF"/>
                </a:solidFill>
              </a:rPr>
              <a:t>	</a:t>
            </a:r>
            <a:r>
              <a:rPr lang="en-US" sz="4000" dirty="0" smtClean="0">
                <a:solidFill>
                  <a:srgbClr val="FFFFFF"/>
                </a:solidFill>
              </a:rPr>
              <a:t>A </a:t>
            </a:r>
            <a:r>
              <a:rPr lang="en-US" sz="4000" dirty="0">
                <a:solidFill>
                  <a:srgbClr val="FFFFFF"/>
                </a:solidFill>
              </a:rPr>
              <a:t>barbaric civilization, the </a:t>
            </a:r>
            <a:r>
              <a:rPr lang="en-US" sz="4000" dirty="0" err="1">
                <a:solidFill>
                  <a:srgbClr val="FFFFFF"/>
                </a:solidFill>
              </a:rPr>
              <a:t>Gilgamecs</a:t>
            </a:r>
            <a:r>
              <a:rPr lang="en-US" sz="4000" dirty="0">
                <a:solidFill>
                  <a:srgbClr val="FFFFFF"/>
                </a:solidFill>
              </a:rPr>
              <a:t> demand</a:t>
            </a:r>
            <a:r>
              <a:rPr lang="en-US" sz="4000" b="1" dirty="0">
                <a:solidFill>
                  <a:srgbClr val="FFFFFF"/>
                </a:solidFill>
              </a:rPr>
              <a:t> bloodshed</a:t>
            </a:r>
            <a:r>
              <a:rPr lang="en-US" sz="4000" dirty="0">
                <a:solidFill>
                  <a:srgbClr val="FFFFFF"/>
                </a:solidFill>
              </a:rPr>
              <a:t> in honor of their god </a:t>
            </a:r>
            <a:r>
              <a:rPr lang="en-US" sz="4000" dirty="0" err="1" smtClean="0">
                <a:solidFill>
                  <a:srgbClr val="FFFFFF"/>
                </a:solidFill>
              </a:rPr>
              <a:t>Gilga</a:t>
            </a:r>
            <a:r>
              <a:rPr lang="en-US" sz="4000" dirty="0" smtClean="0">
                <a:solidFill>
                  <a:srgbClr val="FFFFFF"/>
                </a:solidFill>
              </a:rPr>
              <a:t>.</a:t>
            </a:r>
          </a:p>
          <a:p>
            <a:pPr>
              <a:lnSpc>
                <a:spcPct val="90000"/>
              </a:lnSpc>
            </a:pPr>
            <a:r>
              <a:rPr lang="en-US" sz="4000" dirty="0">
                <a:solidFill>
                  <a:srgbClr val="FFFFFF"/>
                </a:solidFill>
              </a:rPr>
              <a:t>	</a:t>
            </a:r>
            <a:r>
              <a:rPr lang="en-US" sz="4000" dirty="0" smtClean="0">
                <a:solidFill>
                  <a:srgbClr val="FFFFFF"/>
                </a:solidFill>
              </a:rPr>
              <a:t>You</a:t>
            </a:r>
            <a:r>
              <a:rPr lang="en-US" sz="4000" dirty="0">
                <a:solidFill>
                  <a:srgbClr val="FFFFFF"/>
                </a:solidFill>
              </a:rPr>
              <a:t>, the new warlord of the </a:t>
            </a:r>
            <a:r>
              <a:rPr lang="en-US" sz="4000" dirty="0" err="1">
                <a:solidFill>
                  <a:srgbClr val="FFFFFF"/>
                </a:solidFill>
              </a:rPr>
              <a:t>Gilga</a:t>
            </a:r>
            <a:r>
              <a:rPr lang="en-US" sz="4000" dirty="0">
                <a:solidFill>
                  <a:srgbClr val="FFFFFF"/>
                </a:solidFill>
              </a:rPr>
              <a:t>, slew the mighty </a:t>
            </a:r>
            <a:r>
              <a:rPr lang="en-US" sz="4000" dirty="0" err="1">
                <a:solidFill>
                  <a:srgbClr val="FFFFFF"/>
                </a:solidFill>
              </a:rPr>
              <a:t>Gorenack</a:t>
            </a:r>
            <a:r>
              <a:rPr lang="en-US" sz="4000" dirty="0">
                <a:solidFill>
                  <a:srgbClr val="FFFFFF"/>
                </a:solidFill>
              </a:rPr>
              <a:t> the Beast and assumed the skull throne. In an attempt to hold together the volatile tribes, you promise glorious victory.</a:t>
            </a:r>
            <a:endParaRPr lang="en-US" dirty="0"/>
          </a:p>
          <a:p>
            <a:pPr>
              <a:lnSpc>
                <a:spcPct val="100000"/>
              </a:lnSpc>
            </a:pPr>
            <a:endParaRPr dirty="0">
              <a:latin typeface="+mj-lt"/>
            </a:endParaRPr>
          </a:p>
        </p:txBody>
      </p:sp>
      <p:sp>
        <p:nvSpPr>
          <p:cNvPr id="19" name="CustomShape 19"/>
          <p:cNvSpPr/>
          <p:nvPr/>
        </p:nvSpPr>
        <p:spPr>
          <a:xfrm>
            <a:off x="16192500" y="26796756"/>
            <a:ext cx="14592300" cy="4800601"/>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5100" dirty="0">
                <a:solidFill>
                  <a:srgbClr val="FFFFFF"/>
                </a:solidFill>
              </a:rPr>
              <a:t>The </a:t>
            </a:r>
            <a:r>
              <a:rPr lang="en-US" sz="5100" dirty="0" err="1" smtClean="0">
                <a:solidFill>
                  <a:srgbClr val="FFFFFF"/>
                </a:solidFill>
              </a:rPr>
              <a:t>Beliebers</a:t>
            </a:r>
            <a:endParaRPr lang="en-US" dirty="0" smtClean="0"/>
          </a:p>
          <a:p>
            <a:pPr>
              <a:lnSpc>
                <a:spcPct val="90000"/>
              </a:lnSpc>
            </a:pPr>
            <a:r>
              <a:rPr lang="en-US" sz="4000" dirty="0" smtClean="0">
                <a:solidFill>
                  <a:srgbClr val="FFFFFF"/>
                </a:solidFill>
              </a:rPr>
              <a:t>	An </a:t>
            </a:r>
            <a:r>
              <a:rPr lang="en-US" sz="4000" dirty="0">
                <a:solidFill>
                  <a:srgbClr val="FFFFFF"/>
                </a:solidFill>
              </a:rPr>
              <a:t>ever expanding race, the </a:t>
            </a:r>
            <a:r>
              <a:rPr lang="en-US" sz="4000" dirty="0" err="1">
                <a:solidFill>
                  <a:srgbClr val="FFFFFF"/>
                </a:solidFill>
              </a:rPr>
              <a:t>Beliebers</a:t>
            </a:r>
            <a:r>
              <a:rPr lang="en-US" sz="4000" dirty="0">
                <a:solidFill>
                  <a:srgbClr val="FFFFFF"/>
                </a:solidFill>
              </a:rPr>
              <a:t> have overpopulated your home world, siring thousands of new </a:t>
            </a:r>
            <a:r>
              <a:rPr lang="en-US" sz="4000" dirty="0" err="1" smtClean="0">
                <a:solidFill>
                  <a:srgbClr val="FFFFFF"/>
                </a:solidFill>
              </a:rPr>
              <a:t>Beliebers</a:t>
            </a:r>
            <a:r>
              <a:rPr lang="en-US" sz="4000" dirty="0" smtClean="0">
                <a:solidFill>
                  <a:srgbClr val="FFFFFF"/>
                </a:solidFill>
              </a:rPr>
              <a:t>.</a:t>
            </a:r>
            <a:endParaRPr lang="en-US" dirty="0" smtClean="0"/>
          </a:p>
          <a:p>
            <a:pPr>
              <a:lnSpc>
                <a:spcPct val="90000"/>
              </a:lnSpc>
            </a:pPr>
            <a:r>
              <a:rPr lang="en-US" sz="4000" dirty="0">
                <a:solidFill>
                  <a:srgbClr val="FFFFFF"/>
                </a:solidFill>
              </a:rPr>
              <a:t>	</a:t>
            </a:r>
            <a:r>
              <a:rPr lang="en-US" sz="4000" dirty="0" smtClean="0">
                <a:solidFill>
                  <a:srgbClr val="FFFFFF"/>
                </a:solidFill>
              </a:rPr>
              <a:t>You</a:t>
            </a:r>
            <a:r>
              <a:rPr lang="en-US" sz="4000" dirty="0">
                <a:solidFill>
                  <a:srgbClr val="FFFFFF"/>
                </a:solidFill>
              </a:rPr>
              <a:t>, </a:t>
            </a:r>
            <a:r>
              <a:rPr lang="en-US" sz="4000" b="1" dirty="0">
                <a:solidFill>
                  <a:srgbClr val="FFFFFF"/>
                </a:solidFill>
              </a:rPr>
              <a:t>Justin the Harmonious</a:t>
            </a:r>
            <a:r>
              <a:rPr lang="en-US" sz="4000" dirty="0">
                <a:solidFill>
                  <a:srgbClr val="FFFFFF"/>
                </a:solidFill>
              </a:rPr>
              <a:t>, the most potent of the cult, have been chosen to populate uncharted worlds aboard the dreadnought </a:t>
            </a:r>
            <a:r>
              <a:rPr lang="en-US" sz="4000" i="1" dirty="0">
                <a:solidFill>
                  <a:srgbClr val="FFFFFF"/>
                </a:solidFill>
              </a:rPr>
              <a:t>The </a:t>
            </a:r>
            <a:r>
              <a:rPr lang="en-US" sz="4000" i="1" dirty="0" err="1">
                <a:solidFill>
                  <a:srgbClr val="FFFFFF"/>
                </a:solidFill>
              </a:rPr>
              <a:t>Babymaker</a:t>
            </a:r>
            <a:r>
              <a:rPr lang="en-US" sz="4000" dirty="0">
                <a:solidFill>
                  <a:srgbClr val="FFFFFF"/>
                </a:solidFill>
              </a:rPr>
              <a:t>.</a:t>
            </a:r>
            <a:endParaRPr lang="en-US" dirty="0"/>
          </a:p>
          <a:p>
            <a:pPr>
              <a:lnSpc>
                <a:spcPct val="100000"/>
              </a:lnSpc>
            </a:pPr>
            <a:endParaRPr dirty="0">
              <a:latin typeface="+mj-lt"/>
            </a:endParaRPr>
          </a:p>
        </p:txBody>
      </p:sp>
      <p:sp>
        <p:nvSpPr>
          <p:cNvPr id="20" name="CustomShape 19"/>
          <p:cNvSpPr/>
          <p:nvPr/>
        </p:nvSpPr>
        <p:spPr>
          <a:xfrm>
            <a:off x="10439400" y="16797698"/>
            <a:ext cx="516099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21" name="CustomShape 19"/>
          <p:cNvSpPr/>
          <p:nvPr/>
        </p:nvSpPr>
        <p:spPr>
          <a:xfrm>
            <a:off x="10439400" y="22016302"/>
            <a:ext cx="516099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22" name="CustomShape 19"/>
          <p:cNvSpPr/>
          <p:nvPr/>
        </p:nvSpPr>
        <p:spPr>
          <a:xfrm>
            <a:off x="10439400" y="27159802"/>
            <a:ext cx="5160994" cy="4074507"/>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1028" name="Picture 4" descr="\\nas-dl\home\Windows\salbergc\Desktop\Poster Images\Logo1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16" y="16314495"/>
            <a:ext cx="4957761" cy="49577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as-dl\home\Windows\salbergc\Desktop\Poster Images\Logo2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6294" y="22209952"/>
            <a:ext cx="3687206" cy="3687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dl\home\Windows\salbergc\Desktop\Poster Images\Logo3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0079" y="27007237"/>
            <a:ext cx="4379635" cy="4379635"/>
          </a:xfrm>
          <a:prstGeom prst="rect">
            <a:avLst/>
          </a:prstGeom>
          <a:noFill/>
          <a:extLst>
            <a:ext uri="{909E8E84-426E-40DD-AFC4-6F175D3DCCD1}">
              <a14:hiddenFill xmlns:a14="http://schemas.microsoft.com/office/drawing/2010/main">
                <a:solidFill>
                  <a:srgbClr val="FFFFFF"/>
                </a:solidFill>
              </a14:hiddenFill>
            </a:ext>
          </a:extLst>
        </p:spPr>
      </p:pic>
      <p:sp>
        <p:nvSpPr>
          <p:cNvPr id="26" name="CustomShape 16"/>
          <p:cNvSpPr/>
          <p:nvPr/>
        </p:nvSpPr>
        <p:spPr>
          <a:xfrm>
            <a:off x="9357047" y="31757757"/>
            <a:ext cx="8226900" cy="1828320"/>
          </a:xfrm>
          <a:prstGeom prst="rect">
            <a:avLst/>
          </a:prstGeom>
          <a:noFill/>
          <a:ln>
            <a:noFill/>
          </a:ln>
        </p:spPr>
        <p:txBody>
          <a:bodyPr wrap="none" lIns="228600" tIns="228600" rIns="228600" bIns="228600" anchor="ctr" anchorCtr="1"/>
          <a:lstStyle/>
          <a:p>
            <a:pPr>
              <a:lnSpc>
                <a:spcPct val="100000"/>
              </a:lnSpc>
            </a:pPr>
            <a:r>
              <a:rPr lang="en-US" sz="4800" b="1" dirty="0">
                <a:solidFill>
                  <a:schemeClr val="bg1"/>
                </a:solidFill>
                <a:latin typeface="Arial" panose="020B0604020202020204" pitchFamily="34" charset="0"/>
                <a:cs typeface="Arial" panose="020B0604020202020204" pitchFamily="34" charset="0"/>
              </a:rPr>
              <a:t>THE SOLIUM</a:t>
            </a:r>
            <a:endParaRPr dirty="0">
              <a:solidFill>
                <a:schemeClr val="bg1"/>
              </a:solidFill>
              <a:latin typeface="Arial" panose="020B0604020202020204" pitchFamily="34" charset="0"/>
              <a:cs typeface="Arial" panose="020B0604020202020204" pitchFamily="34" charset="0"/>
            </a:endParaRPr>
          </a:p>
        </p:txBody>
      </p:sp>
      <p:sp>
        <p:nvSpPr>
          <p:cNvPr id="27" name="CustomShape 17"/>
          <p:cNvSpPr/>
          <p:nvPr/>
        </p:nvSpPr>
        <p:spPr>
          <a:xfrm>
            <a:off x="10091629" y="33289793"/>
            <a:ext cx="6757737" cy="7091396"/>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r>
              <a:rPr lang="en-US" sz="3200" dirty="0">
                <a:solidFill>
                  <a:srgbClr val="FFFFFF"/>
                </a:solidFill>
                <a:latin typeface="Arial" panose="020B0604020202020204" pitchFamily="34" charset="0"/>
                <a:cs typeface="Arial" panose="020B0604020202020204" pitchFamily="34" charset="0"/>
              </a:rPr>
              <a:t>Atop your glorious throne, you peer over the galaxy map, carefully dictating every action of your people. You alone decide which planets to explore. Will you quickly unveil the fog of war? Or will you fortify all that you have for dear life? Choose your strategy wisely as your enemies are primed to fight until the bitter end.</a:t>
            </a:r>
            <a:endParaRPr dirty="0">
              <a:latin typeface="Arial" panose="020B0604020202020204" pitchFamily="34" charset="0"/>
              <a:cs typeface="Arial" panose="020B0604020202020204" pitchFamily="34" charset="0"/>
            </a:endParaRPr>
          </a:p>
        </p:txBody>
      </p:sp>
      <p:sp>
        <p:nvSpPr>
          <p:cNvPr id="37" name="CustomShape 19"/>
          <p:cNvSpPr/>
          <p:nvPr/>
        </p:nvSpPr>
        <p:spPr>
          <a:xfrm>
            <a:off x="20807100" y="32190773"/>
            <a:ext cx="87585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4700" dirty="0">
                <a:solidFill>
                  <a:srgbClr val="FFFFFF"/>
                </a:solidFill>
              </a:rPr>
              <a:t>Home</a:t>
            </a:r>
            <a:endParaRPr lang="en-US" dirty="0"/>
          </a:p>
          <a:p>
            <a:pPr lvl="1">
              <a:lnSpc>
                <a:spcPct val="90000"/>
              </a:lnSpc>
              <a:buFont typeface="StarSymbol"/>
              <a:buChar char=""/>
            </a:pPr>
            <a:r>
              <a:rPr lang="en-US" sz="3700" dirty="0">
                <a:solidFill>
                  <a:srgbClr val="FFFFFF"/>
                </a:solidFill>
              </a:rPr>
              <a:t>Unique bonuses by race</a:t>
            </a:r>
            <a:endParaRPr lang="en-US" dirty="0"/>
          </a:p>
        </p:txBody>
      </p:sp>
      <p:sp>
        <p:nvSpPr>
          <p:cNvPr id="38" name="CustomShape 19"/>
          <p:cNvSpPr/>
          <p:nvPr/>
        </p:nvSpPr>
        <p:spPr>
          <a:xfrm>
            <a:off x="17547300" y="32190772"/>
            <a:ext cx="28362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39" name="CustomShape 19"/>
          <p:cNvSpPr/>
          <p:nvPr/>
        </p:nvSpPr>
        <p:spPr>
          <a:xfrm>
            <a:off x="20935500" y="34899601"/>
            <a:ext cx="86301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4700" dirty="0">
                <a:solidFill>
                  <a:srgbClr val="FFFFFF"/>
                </a:solidFill>
              </a:rPr>
              <a:t>Garden</a:t>
            </a:r>
            <a:endParaRPr lang="en-US" dirty="0"/>
          </a:p>
          <a:p>
            <a:pPr lvl="1">
              <a:lnSpc>
                <a:spcPct val="90000"/>
              </a:lnSpc>
              <a:buFont typeface="StarSymbol"/>
              <a:buChar char=""/>
            </a:pPr>
            <a:r>
              <a:rPr lang="en-US" sz="3700" dirty="0">
                <a:solidFill>
                  <a:srgbClr val="FFFFFF"/>
                </a:solidFill>
              </a:rPr>
              <a:t>Supports population growth</a:t>
            </a:r>
            <a:endParaRPr lang="en-US" dirty="0"/>
          </a:p>
        </p:txBody>
      </p:sp>
      <p:sp>
        <p:nvSpPr>
          <p:cNvPr id="40" name="CustomShape 19"/>
          <p:cNvSpPr/>
          <p:nvPr/>
        </p:nvSpPr>
        <p:spPr>
          <a:xfrm>
            <a:off x="17675700" y="34899600"/>
            <a:ext cx="28362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41" name="CustomShape 19"/>
          <p:cNvSpPr/>
          <p:nvPr/>
        </p:nvSpPr>
        <p:spPr>
          <a:xfrm>
            <a:off x="20935500" y="37558641"/>
            <a:ext cx="86301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4700" dirty="0">
                <a:solidFill>
                  <a:srgbClr val="FFFFFF"/>
                </a:solidFill>
              </a:rPr>
              <a:t>Ice</a:t>
            </a:r>
            <a:endParaRPr lang="en-US" dirty="0"/>
          </a:p>
          <a:p>
            <a:pPr lvl="1">
              <a:lnSpc>
                <a:spcPct val="90000"/>
              </a:lnSpc>
              <a:buFont typeface="StarSymbol"/>
              <a:buChar char=""/>
            </a:pPr>
            <a:r>
              <a:rPr lang="en-US" sz="3700" dirty="0">
                <a:solidFill>
                  <a:srgbClr val="FFFFFF"/>
                </a:solidFill>
              </a:rPr>
              <a:t>Supports ship building</a:t>
            </a:r>
            <a:endParaRPr lang="en-US" dirty="0"/>
          </a:p>
        </p:txBody>
      </p:sp>
      <p:sp>
        <p:nvSpPr>
          <p:cNvPr id="42" name="CustomShape 19"/>
          <p:cNvSpPr/>
          <p:nvPr/>
        </p:nvSpPr>
        <p:spPr>
          <a:xfrm>
            <a:off x="17675700" y="37558640"/>
            <a:ext cx="28362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sp>
        <p:nvSpPr>
          <p:cNvPr id="43" name="CustomShape 19"/>
          <p:cNvSpPr/>
          <p:nvPr/>
        </p:nvSpPr>
        <p:spPr>
          <a:xfrm>
            <a:off x="21063900" y="40267469"/>
            <a:ext cx="85017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90000"/>
              </a:lnSpc>
            </a:pPr>
            <a:r>
              <a:rPr lang="en-US" sz="4700" dirty="0">
                <a:solidFill>
                  <a:srgbClr val="FFFFFF"/>
                </a:solidFill>
              </a:rPr>
              <a:t>Desert</a:t>
            </a:r>
            <a:endParaRPr lang="en-US" dirty="0"/>
          </a:p>
          <a:p>
            <a:pPr lvl="1">
              <a:lnSpc>
                <a:spcPct val="90000"/>
              </a:lnSpc>
              <a:buFont typeface="StarSymbol"/>
              <a:buChar char=""/>
            </a:pPr>
            <a:r>
              <a:rPr lang="en-US" sz="3700" dirty="0">
                <a:solidFill>
                  <a:srgbClr val="FFFFFF"/>
                </a:solidFill>
              </a:rPr>
              <a:t>Supports building construction</a:t>
            </a:r>
            <a:endParaRPr lang="en-US" dirty="0"/>
          </a:p>
        </p:txBody>
      </p:sp>
      <p:sp>
        <p:nvSpPr>
          <p:cNvPr id="44" name="CustomShape 19"/>
          <p:cNvSpPr/>
          <p:nvPr/>
        </p:nvSpPr>
        <p:spPr>
          <a:xfrm>
            <a:off x="17804100" y="40267468"/>
            <a:ext cx="2836200" cy="2327828"/>
          </a:xfrm>
          <a:prstGeom prst="roundRect">
            <a:avLst/>
          </a:prstGeom>
          <a:solidFill>
            <a:schemeClr val="bg1">
              <a:lumMod val="50000"/>
              <a:alpha val="40000"/>
            </a:schemeClr>
          </a:solidFill>
          <a:ln>
            <a:solidFill>
              <a:schemeClr val="tx1">
                <a:lumMod val="95000"/>
                <a:lumOff val="5000"/>
              </a:schemeClr>
            </a:solidFill>
          </a:ln>
        </p:spPr>
        <p:txBody>
          <a:bodyPr lIns="182880" tIns="182880" rIns="182880" bIns="182880"/>
          <a:lstStyle/>
          <a:p>
            <a:pPr>
              <a:lnSpc>
                <a:spcPct val="100000"/>
              </a:lnSpc>
            </a:pPr>
            <a:endParaRPr dirty="0">
              <a:latin typeface="+mj-lt"/>
            </a:endParaRPr>
          </a:p>
        </p:txBody>
      </p:sp>
      <p:pic>
        <p:nvPicPr>
          <p:cNvPr id="45" name="Picture 44"/>
          <p:cNvPicPr/>
          <p:nvPr/>
        </p:nvPicPr>
        <p:blipFill>
          <a:blip r:embed="rId7"/>
          <a:stretch>
            <a:fillRect/>
          </a:stretch>
        </p:blipFill>
        <p:spPr>
          <a:xfrm>
            <a:off x="18051000" y="32440287"/>
            <a:ext cx="1828800" cy="1828800"/>
          </a:xfrm>
          <a:prstGeom prst="rect">
            <a:avLst/>
          </a:prstGeom>
          <a:ln>
            <a:noFill/>
          </a:ln>
        </p:spPr>
      </p:pic>
      <p:pic>
        <p:nvPicPr>
          <p:cNvPr id="46" name="Picture 45"/>
          <p:cNvPicPr/>
          <p:nvPr/>
        </p:nvPicPr>
        <p:blipFill>
          <a:blip r:embed="rId8"/>
          <a:stretch>
            <a:fillRect/>
          </a:stretch>
        </p:blipFill>
        <p:spPr>
          <a:xfrm>
            <a:off x="18179400" y="35211972"/>
            <a:ext cx="1828800" cy="1828800"/>
          </a:xfrm>
          <a:prstGeom prst="rect">
            <a:avLst/>
          </a:prstGeom>
          <a:ln>
            <a:noFill/>
          </a:ln>
        </p:spPr>
      </p:pic>
      <p:pic>
        <p:nvPicPr>
          <p:cNvPr id="47" name="Picture 46"/>
          <p:cNvPicPr/>
          <p:nvPr/>
        </p:nvPicPr>
        <p:blipFill>
          <a:blip r:embed="rId9"/>
          <a:stretch>
            <a:fillRect/>
          </a:stretch>
        </p:blipFill>
        <p:spPr>
          <a:xfrm>
            <a:off x="18199200" y="37808155"/>
            <a:ext cx="1828800" cy="1828800"/>
          </a:xfrm>
          <a:prstGeom prst="rect">
            <a:avLst/>
          </a:prstGeom>
          <a:ln>
            <a:noFill/>
          </a:ln>
        </p:spPr>
      </p:pic>
      <p:pic>
        <p:nvPicPr>
          <p:cNvPr id="48" name="Picture 47"/>
          <p:cNvPicPr/>
          <p:nvPr/>
        </p:nvPicPr>
        <p:blipFill>
          <a:blip r:embed="rId10"/>
          <a:stretch>
            <a:fillRect/>
          </a:stretch>
        </p:blipFill>
        <p:spPr>
          <a:xfrm>
            <a:off x="18307800" y="40516983"/>
            <a:ext cx="1828800" cy="1828800"/>
          </a:xfrm>
          <a:prstGeom prst="rect">
            <a:avLst/>
          </a:prstGeom>
          <a:ln>
            <a:noFill/>
          </a:ln>
        </p:spPr>
      </p:pic>
      <p:sp>
        <p:nvSpPr>
          <p:cNvPr id="49" name="CustomShape 20"/>
          <p:cNvSpPr/>
          <p:nvPr/>
        </p:nvSpPr>
        <p:spPr>
          <a:xfrm>
            <a:off x="1915046" y="35111260"/>
            <a:ext cx="5486130" cy="1828320"/>
          </a:xfrm>
          <a:prstGeom prst="rect">
            <a:avLst/>
          </a:prstGeom>
          <a:noFill/>
          <a:ln>
            <a:noFill/>
          </a:ln>
        </p:spPr>
        <p:txBody>
          <a:bodyPr wrap="none" lIns="228600" tIns="228600" rIns="228600" bIns="228600" anchor="ctr"/>
          <a:lstStyle/>
          <a:p>
            <a:pPr>
              <a:lnSpc>
                <a:spcPct val="100000"/>
              </a:lnSpc>
            </a:pPr>
            <a:r>
              <a:rPr lang="en-US" sz="4800" dirty="0">
                <a:solidFill>
                  <a:srgbClr val="FFFFFF"/>
                </a:solidFill>
                <a:latin typeface="Arial" panose="020B0604020202020204" pitchFamily="34" charset="0"/>
                <a:cs typeface="Arial" panose="020B0604020202020204" pitchFamily="34" charset="0"/>
              </a:rPr>
              <a:t>CREATED BY</a:t>
            </a:r>
            <a:endParaRPr dirty="0">
              <a:latin typeface="Arial" panose="020B0604020202020204" pitchFamily="34" charset="0"/>
              <a:cs typeface="Arial" panose="020B0604020202020204" pitchFamily="34" charset="0"/>
            </a:endParaRPr>
          </a:p>
        </p:txBody>
      </p:sp>
      <p:sp>
        <p:nvSpPr>
          <p:cNvPr id="50" name="CustomShape 21"/>
          <p:cNvSpPr/>
          <p:nvPr/>
        </p:nvSpPr>
        <p:spPr>
          <a:xfrm>
            <a:off x="1915046" y="36940060"/>
            <a:ext cx="5657580" cy="3655200"/>
          </a:xfrm>
          <a:prstGeom prst="roundRect">
            <a:avLst/>
          </a:prstGeom>
          <a:solidFill>
            <a:schemeClr val="bg1">
              <a:lumMod val="50000"/>
              <a:alpha val="40000"/>
            </a:schemeClr>
          </a:solidFill>
          <a:ln>
            <a:solidFill>
              <a:schemeClr val="tx1">
                <a:lumMod val="95000"/>
                <a:lumOff val="5000"/>
              </a:schemeClr>
            </a:solidFill>
          </a:ln>
        </p:spPr>
        <p:txBody>
          <a:bodyPr lIns="228600" tIns="228600" rIns="228600" bIns="228600"/>
          <a:lstStyle/>
          <a:p>
            <a:pPr>
              <a:lnSpc>
                <a:spcPct val="100000"/>
              </a:lnSpc>
            </a:pPr>
            <a:r>
              <a:rPr lang="en-US" sz="2800" dirty="0">
                <a:solidFill>
                  <a:srgbClr val="FFFFFF"/>
                </a:solidFill>
                <a:latin typeface="+mj-lt"/>
              </a:rPr>
              <a:t>Brett Dickson</a:t>
            </a:r>
            <a:endParaRPr dirty="0">
              <a:latin typeface="+mj-lt"/>
            </a:endParaRPr>
          </a:p>
          <a:p>
            <a:pPr>
              <a:lnSpc>
                <a:spcPct val="100000"/>
              </a:lnSpc>
            </a:pPr>
            <a:r>
              <a:rPr lang="en-US" sz="2800" dirty="0">
                <a:solidFill>
                  <a:srgbClr val="FFFFFF"/>
                </a:solidFill>
                <a:latin typeface="+mj-lt"/>
              </a:rPr>
              <a:t>Jason Flanders</a:t>
            </a:r>
            <a:endParaRPr dirty="0">
              <a:latin typeface="+mj-lt"/>
            </a:endParaRPr>
          </a:p>
          <a:p>
            <a:pPr>
              <a:lnSpc>
                <a:spcPct val="100000"/>
              </a:lnSpc>
            </a:pPr>
            <a:r>
              <a:rPr lang="en-US" sz="2800" dirty="0">
                <a:solidFill>
                  <a:srgbClr val="FFFFFF"/>
                </a:solidFill>
                <a:latin typeface="+mj-lt"/>
              </a:rPr>
              <a:t>Chelsey </a:t>
            </a:r>
            <a:r>
              <a:rPr lang="en-US" sz="2800" dirty="0" err="1">
                <a:solidFill>
                  <a:srgbClr val="FFFFFF"/>
                </a:solidFill>
                <a:latin typeface="+mj-lt"/>
              </a:rPr>
              <a:t>Salberg</a:t>
            </a:r>
            <a:endParaRPr dirty="0">
              <a:latin typeface="+mj-lt"/>
            </a:endParaRPr>
          </a:p>
          <a:p>
            <a:pPr>
              <a:lnSpc>
                <a:spcPct val="100000"/>
              </a:lnSpc>
            </a:pPr>
            <a:r>
              <a:rPr lang="en-US" sz="2800" dirty="0">
                <a:solidFill>
                  <a:srgbClr val="FFFFFF"/>
                </a:solidFill>
                <a:latin typeface="+mj-lt"/>
              </a:rPr>
              <a:t>Noah Torrance</a:t>
            </a:r>
            <a:endParaRPr dirty="0">
              <a:latin typeface="+mj-lt"/>
            </a:endParaRPr>
          </a:p>
          <a:p>
            <a:pPr>
              <a:lnSpc>
                <a:spcPct val="100000"/>
              </a:lnSpc>
            </a:pPr>
            <a:r>
              <a:rPr lang="en-US" sz="2800" dirty="0">
                <a:solidFill>
                  <a:srgbClr val="FFFFFF"/>
                </a:solidFill>
                <a:latin typeface="+mj-lt"/>
              </a:rPr>
              <a:t>Steven </a:t>
            </a:r>
            <a:r>
              <a:rPr lang="en-US" sz="2800" dirty="0" err="1">
                <a:solidFill>
                  <a:srgbClr val="FFFFFF"/>
                </a:solidFill>
                <a:latin typeface="+mj-lt"/>
              </a:rPr>
              <a:t>Vignos</a:t>
            </a:r>
            <a:endParaRPr dirty="0">
              <a:latin typeface="+mj-lt"/>
            </a:endParaRPr>
          </a:p>
          <a:p>
            <a:pPr>
              <a:lnSpc>
                <a:spcPct val="100000"/>
              </a:lnSpc>
            </a:pPr>
            <a:endParaRPr dirty="0"/>
          </a:p>
        </p:txBody>
      </p:sp>
      <p:pic>
        <p:nvPicPr>
          <p:cNvPr id="1031" name="Picture 7" descr="\\nas-dl\home\Windows\salbergc\Desktop\Poster Images\Group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088" y="40901545"/>
            <a:ext cx="7243672" cy="18112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p:nvPr/>
        </p:nvPicPr>
        <p:blipFill>
          <a:blip r:embed="rId12"/>
          <a:stretch>
            <a:fillRect/>
          </a:stretch>
        </p:blipFill>
        <p:spPr>
          <a:xfrm>
            <a:off x="2905511" y="28394064"/>
            <a:ext cx="3505200" cy="3505200"/>
          </a:xfrm>
          <a:prstGeom prst="rect">
            <a:avLst/>
          </a:prstGeom>
          <a:ln>
            <a:noFill/>
          </a:ln>
        </p:spPr>
      </p:pic>
      <p:sp>
        <p:nvSpPr>
          <p:cNvPr id="54" name="CustomShape 21"/>
          <p:cNvSpPr/>
          <p:nvPr/>
        </p:nvSpPr>
        <p:spPr>
          <a:xfrm>
            <a:off x="1791176" y="32639833"/>
            <a:ext cx="5905320" cy="2471427"/>
          </a:xfrm>
          <a:prstGeom prst="roundRect">
            <a:avLst/>
          </a:prstGeom>
          <a:solidFill>
            <a:schemeClr val="bg1">
              <a:lumMod val="50000"/>
              <a:alpha val="40000"/>
            </a:schemeClr>
          </a:solidFill>
          <a:ln>
            <a:solidFill>
              <a:schemeClr val="tx1">
                <a:lumMod val="95000"/>
                <a:lumOff val="5000"/>
              </a:schemeClr>
            </a:solidFill>
          </a:ln>
        </p:spPr>
        <p:txBody>
          <a:bodyPr lIns="228600" tIns="228600" rIns="228600" bIns="228600"/>
          <a:lstStyle/>
          <a:p>
            <a:r>
              <a:rPr lang="en-US" sz="2800" b="1" dirty="0" err="1">
                <a:solidFill>
                  <a:schemeClr val="bg1"/>
                </a:solidFill>
                <a:latin typeface="Arial" panose="020B0604020202020204" pitchFamily="34" charset="0"/>
                <a:cs typeface="Arial" panose="020B0604020202020204" pitchFamily="34" charset="0"/>
              </a:rPr>
              <a:t>Solium</a:t>
            </a:r>
            <a:r>
              <a:rPr lang="en-US" sz="2800" b="1" dirty="0">
                <a:solidFill>
                  <a:schemeClr val="bg1"/>
                </a:solidFill>
                <a:latin typeface="Arial" panose="020B0604020202020204" pitchFamily="34" charset="0"/>
                <a:cs typeface="Arial" panose="020B0604020202020204" pitchFamily="34" charset="0"/>
              </a:rPr>
              <a:t> takes place in the Space Whale Nebula, named after team mascot: Winston the Walrus-wearing whale</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7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381000" y="3595924"/>
            <a:ext cx="32080200" cy="14375488"/>
            <a:chOff x="381000" y="3200400"/>
            <a:chExt cx="32080200" cy="14375488"/>
          </a:xfrm>
        </p:grpSpPr>
        <p:sp>
          <p:nvSpPr>
            <p:cNvPr id="3" name="Rounded Rectangle 2"/>
            <p:cNvSpPr/>
            <p:nvPr/>
          </p:nvSpPr>
          <p:spPr>
            <a:xfrm>
              <a:off x="381000" y="3200400"/>
              <a:ext cx="32080200" cy="14375488"/>
            </a:xfrm>
            <a:prstGeom prst="roundRect">
              <a:avLst/>
            </a:prstGeom>
            <a:solidFill>
              <a:schemeClr val="bg1">
                <a:lumMod val="50000"/>
                <a:alpha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3"/>
            <p:cNvSpPr/>
            <p:nvPr/>
          </p:nvSpPr>
          <p:spPr>
            <a:xfrm>
              <a:off x="7315200" y="5486400"/>
              <a:ext cx="5715000" cy="5715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p:nvSpPr>
          <p:spPr>
            <a:xfrm>
              <a:off x="1066800" y="5486400"/>
              <a:ext cx="5715000" cy="5715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p:cNvSpPr/>
            <p:nvPr/>
          </p:nvSpPr>
          <p:spPr>
            <a:xfrm>
              <a:off x="13639800" y="5486400"/>
              <a:ext cx="5715000" cy="5715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19888200" y="5486400"/>
              <a:ext cx="5715000" cy="5715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6212800" y="5486400"/>
              <a:ext cx="5715000" cy="5715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22" descr="C:\Users\Noah\Documents\cse\5912\mga_1.png"/>
            <p:cNvPicPr>
              <a:picLocks noChangeAspect="1" noChangeArrowheads="1"/>
            </p:cNvPicPr>
            <p:nvPr/>
          </p:nvPicPr>
          <p:blipFill>
            <a:blip r:embed="rId3" cstate="print"/>
            <a:srcRect/>
            <a:stretch>
              <a:fillRect/>
            </a:stretch>
          </p:blipFill>
          <p:spPr bwMode="auto">
            <a:xfrm>
              <a:off x="2286000" y="6669304"/>
              <a:ext cx="3389096" cy="3389096"/>
            </a:xfrm>
            <a:prstGeom prst="rect">
              <a:avLst/>
            </a:prstGeom>
            <a:noFill/>
          </p:spPr>
        </p:pic>
        <p:pic>
          <p:nvPicPr>
            <p:cNvPr id="10" name="Picture 23" descr="C:\Users\Noah\Documents\cse\5912\mga_2.png"/>
            <p:cNvPicPr>
              <a:picLocks noChangeAspect="1" noChangeArrowheads="1"/>
            </p:cNvPicPr>
            <p:nvPr/>
          </p:nvPicPr>
          <p:blipFill>
            <a:blip r:embed="rId4" cstate="print"/>
            <a:srcRect/>
            <a:stretch>
              <a:fillRect/>
            </a:stretch>
          </p:blipFill>
          <p:spPr bwMode="auto">
            <a:xfrm>
              <a:off x="8534400" y="6669304"/>
              <a:ext cx="3389096" cy="3389096"/>
            </a:xfrm>
            <a:prstGeom prst="rect">
              <a:avLst/>
            </a:prstGeom>
            <a:noFill/>
          </p:spPr>
        </p:pic>
        <p:pic>
          <p:nvPicPr>
            <p:cNvPr id="11" name="Picture 25" descr="C:\Users\Noah\Documents\cse\5912\mga_4.png"/>
            <p:cNvPicPr>
              <a:picLocks noChangeAspect="1" noChangeArrowheads="1"/>
            </p:cNvPicPr>
            <p:nvPr/>
          </p:nvPicPr>
          <p:blipFill>
            <a:blip r:embed="rId5" cstate="print"/>
            <a:srcRect/>
            <a:stretch>
              <a:fillRect/>
            </a:stretch>
          </p:blipFill>
          <p:spPr bwMode="auto">
            <a:xfrm>
              <a:off x="20878800" y="6367558"/>
              <a:ext cx="3102608" cy="3462242"/>
            </a:xfrm>
            <a:prstGeom prst="rect">
              <a:avLst/>
            </a:prstGeom>
            <a:noFill/>
          </p:spPr>
        </p:pic>
        <p:cxnSp>
          <p:nvCxnSpPr>
            <p:cNvPr id="12" name="Straight Arrow Connector 11"/>
            <p:cNvCxnSpPr/>
            <p:nvPr/>
          </p:nvCxnSpPr>
          <p:spPr>
            <a:xfrm>
              <a:off x="12725400" y="8305800"/>
              <a:ext cx="1295400" cy="0"/>
            </a:xfrm>
            <a:prstGeom prst="straightConnector1">
              <a:avLst/>
            </a:prstGeom>
            <a:ln w="76200" cap="sq">
              <a:solidFill>
                <a:schemeClr val="tx1"/>
              </a:solidFill>
              <a:round/>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8382000"/>
              <a:ext cx="1295400" cy="0"/>
            </a:xfrm>
            <a:prstGeom prst="straightConnector1">
              <a:avLst/>
            </a:prstGeom>
            <a:ln w="76200" cap="sq">
              <a:solidFill>
                <a:schemeClr val="tx1"/>
              </a:solidFill>
              <a:round/>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973800" y="8305800"/>
              <a:ext cx="1295400" cy="0"/>
            </a:xfrm>
            <a:prstGeom prst="straightConnector1">
              <a:avLst/>
            </a:prstGeom>
            <a:ln w="76200" cap="sq">
              <a:solidFill>
                <a:schemeClr val="tx1"/>
              </a:solidFill>
              <a:round/>
              <a:tailEnd type="stealth"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298400" y="8305800"/>
              <a:ext cx="1295400" cy="0"/>
            </a:xfrm>
            <a:prstGeom prst="straightConnector1">
              <a:avLst/>
            </a:prstGeom>
            <a:ln w="76200" cap="sq">
              <a:solidFill>
                <a:schemeClr val="tx1"/>
              </a:solidFill>
              <a:round/>
              <a:tailEnd type="stealth" w="med" len="lg"/>
            </a:ln>
          </p:spPr>
          <p:style>
            <a:lnRef idx="1">
              <a:schemeClr val="accent1"/>
            </a:lnRef>
            <a:fillRef idx="0">
              <a:schemeClr val="accent1"/>
            </a:fillRef>
            <a:effectRef idx="0">
              <a:schemeClr val="accent1"/>
            </a:effectRef>
            <a:fontRef idx="minor">
              <a:schemeClr val="tx1"/>
            </a:fontRef>
          </p:style>
        </p:cxnSp>
        <p:pic>
          <p:nvPicPr>
            <p:cNvPr id="16" name="Picture 29" descr="C:\Users\Noah\Documents\cse\5912\mga_3.png"/>
            <p:cNvPicPr>
              <a:picLocks noChangeAspect="1" noChangeArrowheads="1"/>
            </p:cNvPicPr>
            <p:nvPr/>
          </p:nvPicPr>
          <p:blipFill>
            <a:blip r:embed="rId6" cstate="print"/>
            <a:srcRect/>
            <a:stretch>
              <a:fillRect/>
            </a:stretch>
          </p:blipFill>
          <p:spPr bwMode="auto">
            <a:xfrm>
              <a:off x="14088253" y="5611792"/>
              <a:ext cx="4809347" cy="5132408"/>
            </a:xfrm>
            <a:prstGeom prst="rect">
              <a:avLst/>
            </a:prstGeom>
            <a:noFill/>
          </p:spPr>
        </p:pic>
        <p:sp>
          <p:nvSpPr>
            <p:cNvPr id="17" name="TextBox 16"/>
            <p:cNvSpPr txBox="1"/>
            <p:nvPr/>
          </p:nvSpPr>
          <p:spPr>
            <a:xfrm>
              <a:off x="12039600" y="3505200"/>
              <a:ext cx="9423798" cy="1046440"/>
            </a:xfrm>
            <a:prstGeom prst="rect">
              <a:avLst/>
            </a:prstGeom>
            <a:noFill/>
          </p:spPr>
          <p:txBody>
            <a:bodyPr wrap="none" rtlCol="0">
              <a:spAutoFit/>
            </a:bodyPr>
            <a:lstStyle/>
            <a:p>
              <a:r>
                <a:rPr lang="en-US" sz="6200" dirty="0" smtClean="0">
                  <a:solidFill>
                    <a:schemeClr val="bg1"/>
                  </a:solidFill>
                </a:rPr>
                <a:t>Map Generation Algorithm</a:t>
              </a:r>
              <a:endParaRPr lang="en-US" sz="6200" dirty="0">
                <a:solidFill>
                  <a:schemeClr val="bg1"/>
                </a:solidFill>
              </a:endParaRPr>
            </a:p>
          </p:txBody>
        </p:sp>
        <p:sp>
          <p:nvSpPr>
            <p:cNvPr id="18" name="TextBox 17"/>
            <p:cNvSpPr txBox="1"/>
            <p:nvPr/>
          </p:nvSpPr>
          <p:spPr>
            <a:xfrm>
              <a:off x="1066800" y="11430000"/>
              <a:ext cx="5715000" cy="3970318"/>
            </a:xfrm>
            <a:prstGeom prst="rect">
              <a:avLst/>
            </a:prstGeom>
            <a:noFill/>
          </p:spPr>
          <p:txBody>
            <a:bodyPr wrap="square" rtlCol="0">
              <a:spAutoFit/>
            </a:bodyPr>
            <a:lstStyle/>
            <a:p>
              <a:r>
                <a:rPr lang="en-US" sz="2800" dirty="0" smtClean="0">
                  <a:solidFill>
                    <a:schemeClr val="bg1"/>
                  </a:solidFill>
                </a:rPr>
                <a:t>     Sectors are place in a grid.  The number of sectors is equal to the ceiling of half the number of planets.</a:t>
              </a:r>
            </a:p>
            <a:p>
              <a:r>
                <a:rPr lang="en-US" sz="2800" dirty="0">
                  <a:solidFill>
                    <a:schemeClr val="bg1"/>
                  </a:solidFill>
                </a:rPr>
                <a:t> </a:t>
              </a:r>
              <a:r>
                <a:rPr lang="en-US" sz="2800" dirty="0" smtClean="0">
                  <a:solidFill>
                    <a:schemeClr val="bg1"/>
                  </a:solidFill>
                </a:rPr>
                <a:t>    Planets are placed in connected pairs in each sector.</a:t>
              </a:r>
            </a:p>
            <a:p>
              <a:r>
                <a:rPr lang="en-US" sz="2800" dirty="0">
                  <a:solidFill>
                    <a:schemeClr val="bg1"/>
                  </a:solidFill>
                </a:rPr>
                <a:t> </a:t>
              </a:r>
              <a:r>
                <a:rPr lang="en-US" sz="2800" dirty="0" smtClean="0">
                  <a:solidFill>
                    <a:schemeClr val="bg1"/>
                  </a:solidFill>
                </a:rPr>
                <a:t>    If there are an odd number of planets, one of the sectors will have only one planet. </a:t>
              </a:r>
              <a:endParaRPr lang="en-US" sz="2800" dirty="0">
                <a:solidFill>
                  <a:schemeClr val="bg1"/>
                </a:solidFill>
              </a:endParaRPr>
            </a:p>
          </p:txBody>
        </p:sp>
        <p:sp>
          <p:nvSpPr>
            <p:cNvPr id="19" name="TextBox 18"/>
            <p:cNvSpPr txBox="1"/>
            <p:nvPr/>
          </p:nvSpPr>
          <p:spPr>
            <a:xfrm>
              <a:off x="7315200" y="11506200"/>
              <a:ext cx="5715000" cy="3539430"/>
            </a:xfrm>
            <a:prstGeom prst="rect">
              <a:avLst/>
            </a:prstGeom>
            <a:noFill/>
          </p:spPr>
          <p:txBody>
            <a:bodyPr wrap="square" rtlCol="0">
              <a:spAutoFit/>
            </a:bodyPr>
            <a:lstStyle/>
            <a:p>
              <a:r>
                <a:rPr lang="en-US" sz="2800" dirty="0" smtClean="0">
                  <a:solidFill>
                    <a:schemeClr val="bg1"/>
                  </a:solidFill>
                </a:rPr>
                <a:t>     The closest planets between 2 adjacent sectors are connected with an edge.</a:t>
              </a:r>
            </a:p>
            <a:p>
              <a:r>
                <a:rPr lang="en-US" sz="2800" dirty="0" smtClean="0">
                  <a:solidFill>
                    <a:schemeClr val="bg1"/>
                  </a:solidFill>
                </a:rPr>
                <a:t>     Diagonally adjacent sectors are only connected if the 2 closest planets between them are within a set distance proportional to the size of the map.</a:t>
              </a:r>
              <a:endParaRPr lang="en-US" sz="2800" dirty="0">
                <a:solidFill>
                  <a:schemeClr val="bg1"/>
                </a:solidFill>
              </a:endParaRPr>
            </a:p>
          </p:txBody>
        </p:sp>
        <p:sp>
          <p:nvSpPr>
            <p:cNvPr id="20" name="TextBox 19"/>
            <p:cNvSpPr txBox="1"/>
            <p:nvPr/>
          </p:nvSpPr>
          <p:spPr>
            <a:xfrm>
              <a:off x="13639800" y="11430000"/>
              <a:ext cx="5715000" cy="5262979"/>
            </a:xfrm>
            <a:prstGeom prst="rect">
              <a:avLst/>
            </a:prstGeom>
            <a:noFill/>
          </p:spPr>
          <p:txBody>
            <a:bodyPr wrap="square" rtlCol="0">
              <a:spAutoFit/>
            </a:bodyPr>
            <a:lstStyle/>
            <a:p>
              <a:r>
                <a:rPr lang="en-US" sz="2800" dirty="0" smtClean="0">
                  <a:solidFill>
                    <a:schemeClr val="bg1"/>
                  </a:solidFill>
                </a:rPr>
                <a:t>     Home planets are placed circularly around the map.</a:t>
              </a:r>
            </a:p>
            <a:p>
              <a:r>
                <a:rPr lang="en-US" sz="2800" dirty="0">
                  <a:solidFill>
                    <a:schemeClr val="bg1"/>
                  </a:solidFill>
                </a:rPr>
                <a:t> </a:t>
              </a:r>
              <a:r>
                <a:rPr lang="en-US" sz="2800" dirty="0" smtClean="0">
                  <a:solidFill>
                    <a:schemeClr val="bg1"/>
                  </a:solidFill>
                </a:rPr>
                <a:t>    While the path from the home planet to the midpoint of the 2 closest planets intersects a planet, the farther of the 2 is replaced with the next closest planet.</a:t>
              </a:r>
            </a:p>
            <a:p>
              <a:r>
                <a:rPr lang="en-US" sz="2800" dirty="0">
                  <a:solidFill>
                    <a:schemeClr val="bg1"/>
                  </a:solidFill>
                </a:rPr>
                <a:t> </a:t>
              </a:r>
              <a:r>
                <a:rPr lang="en-US" sz="2800" dirty="0" smtClean="0">
                  <a:solidFill>
                    <a:schemeClr val="bg1"/>
                  </a:solidFill>
                </a:rPr>
                <a:t>    The home planet is then moved closer towards the midpoint of the 2 chosen planets proportionally to the size of the map.</a:t>
              </a:r>
            </a:p>
            <a:p>
              <a:endParaRPr lang="en-US" sz="2800" dirty="0">
                <a:solidFill>
                  <a:schemeClr val="bg1"/>
                </a:solidFill>
              </a:endParaRPr>
            </a:p>
          </p:txBody>
        </p:sp>
        <p:sp>
          <p:nvSpPr>
            <p:cNvPr id="21" name="TextBox 20"/>
            <p:cNvSpPr txBox="1"/>
            <p:nvPr/>
          </p:nvSpPr>
          <p:spPr>
            <a:xfrm>
              <a:off x="19888200" y="11430000"/>
              <a:ext cx="5715000" cy="5262979"/>
            </a:xfrm>
            <a:prstGeom prst="rect">
              <a:avLst/>
            </a:prstGeom>
            <a:noFill/>
          </p:spPr>
          <p:txBody>
            <a:bodyPr wrap="square" rtlCol="0">
              <a:spAutoFit/>
            </a:bodyPr>
            <a:lstStyle/>
            <a:p>
              <a:r>
                <a:rPr lang="en-US" sz="2800" dirty="0" smtClean="0">
                  <a:solidFill>
                    <a:schemeClr val="bg1"/>
                  </a:solidFill>
                </a:rPr>
                <a:t>     The home planets are connected to the planets chosen in the previous step.</a:t>
              </a:r>
            </a:p>
            <a:p>
              <a:r>
                <a:rPr lang="en-US" sz="2800" dirty="0">
                  <a:solidFill>
                    <a:schemeClr val="bg1"/>
                  </a:solidFill>
                </a:rPr>
                <a:t> </a:t>
              </a:r>
              <a:r>
                <a:rPr lang="en-US" sz="2800" dirty="0" smtClean="0">
                  <a:solidFill>
                    <a:schemeClr val="bg1"/>
                  </a:solidFill>
                </a:rPr>
                <a:t>    The result is a map in which the planets do not overlap, edges do not intersect planets except at their end points.  The resulting map can be described as a strongly connected graph where the degree of the vertices (the planets) is at least 1 and at most 8.</a:t>
              </a:r>
            </a:p>
            <a:p>
              <a:endParaRPr lang="en-US" sz="2800" dirty="0">
                <a:solidFill>
                  <a:schemeClr val="bg1"/>
                </a:solidFill>
              </a:endParaRPr>
            </a:p>
          </p:txBody>
        </p:sp>
        <p:sp>
          <p:nvSpPr>
            <p:cNvPr id="22" name="TextBox 21"/>
            <p:cNvSpPr txBox="1"/>
            <p:nvPr/>
          </p:nvSpPr>
          <p:spPr>
            <a:xfrm>
              <a:off x="26136600" y="11451134"/>
              <a:ext cx="5715000" cy="6124754"/>
            </a:xfrm>
            <a:prstGeom prst="rect">
              <a:avLst/>
            </a:prstGeom>
            <a:noFill/>
          </p:spPr>
          <p:txBody>
            <a:bodyPr wrap="square" rtlCol="0">
              <a:spAutoFit/>
            </a:bodyPr>
            <a:lstStyle/>
            <a:p>
              <a:r>
                <a:rPr lang="en-US" sz="2800" dirty="0">
                  <a:solidFill>
                    <a:schemeClr val="bg1"/>
                  </a:solidFill>
                </a:rPr>
                <a:t> </a:t>
              </a:r>
              <a:r>
                <a:rPr lang="en-US" sz="2800" dirty="0" smtClean="0">
                  <a:solidFill>
                    <a:schemeClr val="bg1"/>
                  </a:solidFill>
                </a:rPr>
                <a:t>    A maximum resource value is assigned to each planet.  A bonus to the maximum resource value is calculated after placing and connecting the planets.</a:t>
              </a:r>
            </a:p>
            <a:p>
              <a:r>
                <a:rPr lang="en-US" sz="2800" dirty="0">
                  <a:solidFill>
                    <a:schemeClr val="bg1"/>
                  </a:solidFill>
                </a:rPr>
                <a:t> </a:t>
              </a:r>
              <a:r>
                <a:rPr lang="en-US" sz="2800" dirty="0" smtClean="0">
                  <a:solidFill>
                    <a:schemeClr val="bg1"/>
                  </a:solidFill>
                </a:rPr>
                <a:t>    The bonus value assigned to a planet is proportional to the number of planets it connects to, and proportional to the average distance to the planets it connects to.</a:t>
              </a:r>
            </a:p>
            <a:p>
              <a:r>
                <a:rPr lang="en-US" sz="2800" dirty="0">
                  <a:solidFill>
                    <a:schemeClr val="bg1"/>
                  </a:solidFill>
                </a:rPr>
                <a:t> </a:t>
              </a:r>
              <a:r>
                <a:rPr lang="en-US" sz="2800" dirty="0" smtClean="0">
                  <a:solidFill>
                    <a:schemeClr val="bg1"/>
                  </a:solidFill>
                </a:rPr>
                <a:t>    Home planets have no map-based bonuses.</a:t>
              </a:r>
            </a:p>
            <a:p>
              <a:endParaRPr lang="en-US" sz="2800" dirty="0">
                <a:solidFill>
                  <a:schemeClr val="bg1"/>
                </a:solidFill>
              </a:endParaRPr>
            </a:p>
          </p:txBody>
        </p:sp>
        <p:sp>
          <p:nvSpPr>
            <p:cNvPr id="23" name="TextBox 22"/>
            <p:cNvSpPr txBox="1"/>
            <p:nvPr/>
          </p:nvSpPr>
          <p:spPr>
            <a:xfrm>
              <a:off x="1215848" y="4687669"/>
              <a:ext cx="5596404" cy="646331"/>
            </a:xfrm>
            <a:prstGeom prst="rect">
              <a:avLst/>
            </a:prstGeom>
            <a:noFill/>
          </p:spPr>
          <p:txBody>
            <a:bodyPr wrap="none" rtlCol="0">
              <a:spAutoFit/>
            </a:bodyPr>
            <a:lstStyle/>
            <a:p>
              <a:pPr algn="ctr"/>
              <a:r>
                <a:rPr lang="en-US" sz="3600" dirty="0" smtClean="0">
                  <a:solidFill>
                    <a:schemeClr val="bg1"/>
                  </a:solidFill>
                </a:rPr>
                <a:t>Place Sectors and Planets</a:t>
              </a:r>
              <a:endParaRPr lang="en-US" sz="3600" dirty="0">
                <a:solidFill>
                  <a:schemeClr val="bg1"/>
                </a:solidFill>
              </a:endParaRPr>
            </a:p>
          </p:txBody>
        </p:sp>
        <p:sp>
          <p:nvSpPr>
            <p:cNvPr id="24" name="TextBox 23"/>
            <p:cNvSpPr txBox="1"/>
            <p:nvPr/>
          </p:nvSpPr>
          <p:spPr>
            <a:xfrm>
              <a:off x="8410486" y="4763869"/>
              <a:ext cx="3595856" cy="646331"/>
            </a:xfrm>
            <a:prstGeom prst="rect">
              <a:avLst/>
            </a:prstGeom>
            <a:noFill/>
          </p:spPr>
          <p:txBody>
            <a:bodyPr wrap="none" rtlCol="0">
              <a:spAutoFit/>
            </a:bodyPr>
            <a:lstStyle/>
            <a:p>
              <a:pPr algn="ctr"/>
              <a:r>
                <a:rPr lang="en-US" sz="3600" dirty="0" smtClean="0">
                  <a:solidFill>
                    <a:schemeClr val="bg1"/>
                  </a:solidFill>
                </a:rPr>
                <a:t>Connect Sectors</a:t>
              </a:r>
              <a:endParaRPr lang="en-US" sz="3600" dirty="0">
                <a:solidFill>
                  <a:schemeClr val="bg1"/>
                </a:solidFill>
              </a:endParaRPr>
            </a:p>
          </p:txBody>
        </p:sp>
        <p:sp>
          <p:nvSpPr>
            <p:cNvPr id="25" name="TextBox 24"/>
            <p:cNvSpPr txBox="1"/>
            <p:nvPr/>
          </p:nvSpPr>
          <p:spPr>
            <a:xfrm>
              <a:off x="14301105" y="4687669"/>
              <a:ext cx="4365299" cy="646331"/>
            </a:xfrm>
            <a:prstGeom prst="rect">
              <a:avLst/>
            </a:prstGeom>
            <a:noFill/>
          </p:spPr>
          <p:txBody>
            <a:bodyPr wrap="none" rtlCol="0">
              <a:spAutoFit/>
            </a:bodyPr>
            <a:lstStyle/>
            <a:p>
              <a:pPr algn="ctr"/>
              <a:r>
                <a:rPr lang="en-US" sz="3600" dirty="0" smtClean="0">
                  <a:solidFill>
                    <a:schemeClr val="bg1"/>
                  </a:solidFill>
                </a:rPr>
                <a:t>Place Home Planets</a:t>
              </a:r>
              <a:endParaRPr lang="en-US" sz="3600" dirty="0">
                <a:solidFill>
                  <a:schemeClr val="bg1"/>
                </a:solidFill>
              </a:endParaRPr>
            </a:p>
          </p:txBody>
        </p:sp>
        <p:sp>
          <p:nvSpPr>
            <p:cNvPr id="26" name="TextBox 25"/>
            <p:cNvSpPr txBox="1"/>
            <p:nvPr/>
          </p:nvSpPr>
          <p:spPr>
            <a:xfrm>
              <a:off x="20202574" y="4687669"/>
              <a:ext cx="4929555" cy="646331"/>
            </a:xfrm>
            <a:prstGeom prst="rect">
              <a:avLst/>
            </a:prstGeom>
            <a:noFill/>
          </p:spPr>
          <p:txBody>
            <a:bodyPr wrap="none" rtlCol="0">
              <a:spAutoFit/>
            </a:bodyPr>
            <a:lstStyle/>
            <a:p>
              <a:pPr algn="ctr"/>
              <a:r>
                <a:rPr lang="en-US" sz="3600" dirty="0" smtClean="0">
                  <a:solidFill>
                    <a:schemeClr val="bg1"/>
                  </a:solidFill>
                </a:rPr>
                <a:t>Connect Home Planets</a:t>
              </a:r>
              <a:endParaRPr lang="en-US" sz="3600" dirty="0">
                <a:solidFill>
                  <a:schemeClr val="bg1"/>
                </a:solidFill>
              </a:endParaRPr>
            </a:p>
          </p:txBody>
        </p:sp>
        <p:sp>
          <p:nvSpPr>
            <p:cNvPr id="27" name="TextBox 26"/>
            <p:cNvSpPr txBox="1"/>
            <p:nvPr/>
          </p:nvSpPr>
          <p:spPr>
            <a:xfrm>
              <a:off x="26298522" y="4687669"/>
              <a:ext cx="5339923" cy="646331"/>
            </a:xfrm>
            <a:prstGeom prst="rect">
              <a:avLst/>
            </a:prstGeom>
            <a:noFill/>
          </p:spPr>
          <p:txBody>
            <a:bodyPr wrap="none" rtlCol="0">
              <a:spAutoFit/>
            </a:bodyPr>
            <a:lstStyle/>
            <a:p>
              <a:pPr algn="ctr"/>
              <a:r>
                <a:rPr lang="en-US" sz="3600" dirty="0" smtClean="0">
                  <a:solidFill>
                    <a:schemeClr val="bg1"/>
                  </a:solidFill>
                </a:rPr>
                <a:t>Assign Bonus Resources</a:t>
              </a:r>
              <a:endParaRPr lang="en-US" sz="3600" dirty="0">
                <a:solidFill>
                  <a:schemeClr val="bg1"/>
                </a:solidFill>
              </a:endParaRPr>
            </a:p>
          </p:txBody>
        </p:sp>
        <p:sp>
          <p:nvSpPr>
            <p:cNvPr id="28" name="Rectangle 27"/>
            <p:cNvSpPr/>
            <p:nvPr/>
          </p:nvSpPr>
          <p:spPr>
            <a:xfrm>
              <a:off x="11506200" y="6705600"/>
              <a:ext cx="2514600" cy="1066800"/>
            </a:xfrm>
            <a:prstGeom prst="rect">
              <a:avLst/>
            </a:prstGeom>
            <a:solidFill>
              <a:schemeClr val="bg1">
                <a:alpha val="34000"/>
              </a:schemeClr>
            </a:solidFill>
            <a:ln w="50800">
              <a:solidFill>
                <a:srgbClr val="97F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9" name="Straight Connector 28"/>
            <p:cNvCxnSpPr/>
            <p:nvPr/>
          </p:nvCxnSpPr>
          <p:spPr>
            <a:xfrm flipV="1">
              <a:off x="10591800" y="7772400"/>
              <a:ext cx="914400" cy="609600"/>
            </a:xfrm>
            <a:prstGeom prst="line">
              <a:avLst/>
            </a:prstGeom>
            <a:ln w="25400">
              <a:solidFill>
                <a:srgbClr val="97F3FF"/>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658600" y="6705601"/>
              <a:ext cx="2438399" cy="1015663"/>
            </a:xfrm>
            <a:prstGeom prst="rect">
              <a:avLst/>
            </a:prstGeom>
            <a:noFill/>
          </p:spPr>
          <p:txBody>
            <a:bodyPr wrap="square" rtlCol="0">
              <a:spAutoFit/>
            </a:bodyPr>
            <a:lstStyle/>
            <a:p>
              <a:r>
                <a:rPr lang="en-US" sz="2000" dirty="0" smtClean="0">
                  <a:solidFill>
                    <a:schemeClr val="bg1"/>
                  </a:solidFill>
                </a:rPr>
                <a:t>Distance between planets is too great.</a:t>
              </a:r>
            </a:p>
            <a:p>
              <a:r>
                <a:rPr lang="en-US" sz="2000" dirty="0" smtClean="0">
                  <a:solidFill>
                    <a:schemeClr val="bg1"/>
                  </a:solidFill>
                </a:rPr>
                <a:t>So don’t connect.</a:t>
              </a:r>
              <a:endParaRPr lang="en-US" sz="2000" dirty="0">
                <a:solidFill>
                  <a:schemeClr val="bg1"/>
                </a:solidFill>
              </a:endParaRPr>
            </a:p>
          </p:txBody>
        </p:sp>
        <p:sp>
          <p:nvSpPr>
            <p:cNvPr id="31" name="Rectangle 30"/>
            <p:cNvSpPr/>
            <p:nvPr/>
          </p:nvSpPr>
          <p:spPr>
            <a:xfrm>
              <a:off x="11506200" y="10210800"/>
              <a:ext cx="2514600" cy="685800"/>
            </a:xfrm>
            <a:prstGeom prst="rect">
              <a:avLst/>
            </a:prstGeom>
            <a:solidFill>
              <a:schemeClr val="bg1">
                <a:alpha val="34000"/>
              </a:schemeClr>
            </a:solidFill>
            <a:ln w="50800">
              <a:solidFill>
                <a:srgbClr val="97F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TextBox 31"/>
            <p:cNvSpPr txBox="1"/>
            <p:nvPr/>
          </p:nvSpPr>
          <p:spPr>
            <a:xfrm>
              <a:off x="11658600" y="10210800"/>
              <a:ext cx="2438399" cy="707886"/>
            </a:xfrm>
            <a:prstGeom prst="rect">
              <a:avLst/>
            </a:prstGeom>
            <a:noFill/>
          </p:spPr>
          <p:txBody>
            <a:bodyPr wrap="square" rtlCol="0">
              <a:spAutoFit/>
            </a:bodyPr>
            <a:lstStyle/>
            <a:p>
              <a:r>
                <a:rPr lang="en-US" sz="2000" dirty="0" smtClean="0">
                  <a:solidFill>
                    <a:schemeClr val="bg1"/>
                  </a:solidFill>
                </a:rPr>
                <a:t>Initial Home Planet Position</a:t>
              </a:r>
              <a:endParaRPr lang="en-US" sz="2000" dirty="0">
                <a:solidFill>
                  <a:schemeClr val="bg1"/>
                </a:solidFill>
              </a:endParaRPr>
            </a:p>
          </p:txBody>
        </p:sp>
        <p:cxnSp>
          <p:nvCxnSpPr>
            <p:cNvPr id="33" name="Straight Connector 32"/>
            <p:cNvCxnSpPr/>
            <p:nvPr/>
          </p:nvCxnSpPr>
          <p:spPr>
            <a:xfrm flipV="1">
              <a:off x="13944600" y="9753600"/>
              <a:ext cx="304800" cy="457200"/>
            </a:xfrm>
            <a:prstGeom prst="line">
              <a:avLst/>
            </a:prstGeom>
            <a:ln w="25400">
              <a:solidFill>
                <a:srgbClr val="97F3FF"/>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7907000" y="6324600"/>
              <a:ext cx="3048000" cy="1371600"/>
            </a:xfrm>
            <a:prstGeom prst="rect">
              <a:avLst/>
            </a:prstGeom>
            <a:solidFill>
              <a:schemeClr val="bg1">
                <a:alpha val="34000"/>
              </a:schemeClr>
            </a:solidFill>
            <a:ln w="50800">
              <a:solidFill>
                <a:srgbClr val="97F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TextBox 34"/>
            <p:cNvSpPr txBox="1"/>
            <p:nvPr/>
          </p:nvSpPr>
          <p:spPr>
            <a:xfrm>
              <a:off x="17983200" y="6324600"/>
              <a:ext cx="3200400" cy="1631216"/>
            </a:xfrm>
            <a:prstGeom prst="rect">
              <a:avLst/>
            </a:prstGeom>
            <a:noFill/>
          </p:spPr>
          <p:txBody>
            <a:bodyPr wrap="square" rtlCol="0">
              <a:spAutoFit/>
            </a:bodyPr>
            <a:lstStyle/>
            <a:p>
              <a:r>
                <a:rPr lang="en-US" sz="2000" dirty="0" smtClean="0">
                  <a:solidFill>
                    <a:schemeClr val="bg1"/>
                  </a:solidFill>
                </a:rPr>
                <a:t>Ray cast from home planet to midpoint intersects a planet.  So don’t connect with red-bordered planet.</a:t>
              </a:r>
              <a:endParaRPr lang="en-US" sz="2000" dirty="0">
                <a:solidFill>
                  <a:schemeClr val="bg1"/>
                </a:solidFill>
              </a:endParaRPr>
            </a:p>
          </p:txBody>
        </p:sp>
        <p:cxnSp>
          <p:nvCxnSpPr>
            <p:cNvPr id="36" name="Straight Connector 35"/>
            <p:cNvCxnSpPr/>
            <p:nvPr/>
          </p:nvCxnSpPr>
          <p:spPr>
            <a:xfrm flipV="1">
              <a:off x="17830800" y="7696200"/>
              <a:ext cx="76200" cy="1143000"/>
            </a:xfrm>
            <a:prstGeom prst="line">
              <a:avLst/>
            </a:prstGeom>
            <a:ln w="25400">
              <a:solidFill>
                <a:srgbClr val="97F3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221200" y="7696200"/>
              <a:ext cx="685800" cy="152400"/>
            </a:xfrm>
            <a:prstGeom prst="line">
              <a:avLst/>
            </a:prstGeom>
            <a:ln w="25400">
              <a:solidFill>
                <a:srgbClr val="97F3FF"/>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9489400" y="5562600"/>
              <a:ext cx="2362200" cy="914400"/>
            </a:xfrm>
            <a:prstGeom prst="rect">
              <a:avLst/>
            </a:prstGeom>
            <a:solidFill>
              <a:schemeClr val="bg1">
                <a:alpha val="34000"/>
              </a:schemeClr>
            </a:solidFill>
            <a:ln w="50800">
              <a:solidFill>
                <a:srgbClr val="97F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TextBox 38"/>
            <p:cNvSpPr txBox="1"/>
            <p:nvPr/>
          </p:nvSpPr>
          <p:spPr>
            <a:xfrm>
              <a:off x="29489400" y="5553671"/>
              <a:ext cx="2590800" cy="1200329"/>
            </a:xfrm>
            <a:prstGeom prst="rect">
              <a:avLst/>
            </a:prstGeom>
            <a:noFill/>
          </p:spPr>
          <p:txBody>
            <a:bodyPr wrap="square" rtlCol="0">
              <a:spAutoFit/>
            </a:bodyPr>
            <a:lstStyle/>
            <a:p>
              <a:r>
                <a:rPr lang="en-US" sz="1800" dirty="0" smtClean="0">
                  <a:solidFill>
                    <a:schemeClr val="bg1"/>
                  </a:solidFill>
                </a:rPr>
                <a:t>Average Distance: 6.1</a:t>
              </a:r>
            </a:p>
            <a:p>
              <a:r>
                <a:rPr lang="en-US" sz="1800" dirty="0" smtClean="0">
                  <a:solidFill>
                    <a:schemeClr val="bg1"/>
                  </a:solidFill>
                </a:rPr>
                <a:t>Average Degree: 3.14</a:t>
              </a:r>
            </a:p>
            <a:p>
              <a:r>
                <a:rPr lang="en-US" sz="1800" dirty="0" smtClean="0">
                  <a:solidFill>
                    <a:schemeClr val="bg1"/>
                  </a:solidFill>
                </a:rPr>
                <a:t>Base Resources: X = 100</a:t>
              </a:r>
              <a:endParaRPr lang="en-US" sz="1800" dirty="0">
                <a:solidFill>
                  <a:schemeClr val="bg1"/>
                </a:solidFill>
              </a:endParaRPr>
            </a:p>
          </p:txBody>
        </p:sp>
        <p:pic>
          <p:nvPicPr>
            <p:cNvPr id="40" name="Picture 31" descr="C:\Users\Noah\Documents\cse\5912\mga_5.png"/>
            <p:cNvPicPr>
              <a:picLocks noChangeAspect="1" noChangeArrowheads="1"/>
            </p:cNvPicPr>
            <p:nvPr/>
          </p:nvPicPr>
          <p:blipFill>
            <a:blip r:embed="rId7" cstate="print"/>
            <a:srcRect/>
            <a:stretch>
              <a:fillRect/>
            </a:stretch>
          </p:blipFill>
          <p:spPr bwMode="auto">
            <a:xfrm>
              <a:off x="27355800" y="6355392"/>
              <a:ext cx="3718253" cy="3779208"/>
            </a:xfrm>
            <a:prstGeom prst="rect">
              <a:avLst/>
            </a:prstGeom>
            <a:noFill/>
          </p:spPr>
        </p:pic>
        <p:sp>
          <p:nvSpPr>
            <p:cNvPr id="41" name="Rectangle 40"/>
            <p:cNvSpPr/>
            <p:nvPr/>
          </p:nvSpPr>
          <p:spPr>
            <a:xfrm>
              <a:off x="26365200" y="10287000"/>
              <a:ext cx="5181600" cy="685800"/>
            </a:xfrm>
            <a:prstGeom prst="rect">
              <a:avLst/>
            </a:prstGeom>
            <a:solidFill>
              <a:schemeClr val="bg1">
                <a:alpha val="34000"/>
              </a:schemeClr>
            </a:solidFill>
            <a:ln w="50800">
              <a:solidFill>
                <a:srgbClr val="97F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p:cNvSpPr txBox="1"/>
            <p:nvPr/>
          </p:nvSpPr>
          <p:spPr>
            <a:xfrm>
              <a:off x="26441400" y="10250269"/>
              <a:ext cx="5257800" cy="646331"/>
            </a:xfrm>
            <a:prstGeom prst="rect">
              <a:avLst/>
            </a:prstGeom>
            <a:noFill/>
          </p:spPr>
          <p:txBody>
            <a:bodyPr wrap="square" rtlCol="0">
              <a:spAutoFit/>
            </a:bodyPr>
            <a:lstStyle/>
            <a:p>
              <a:r>
                <a:rPr lang="en-US" sz="1800" dirty="0" smtClean="0">
                  <a:solidFill>
                    <a:schemeClr val="bg1"/>
                  </a:solidFill>
                </a:rPr>
                <a:t>Bonus Max Resources = X – X*(</a:t>
              </a:r>
              <a:r>
                <a:rPr lang="en-US" sz="1800" dirty="0" err="1" smtClean="0">
                  <a:solidFill>
                    <a:schemeClr val="bg1"/>
                  </a:solidFill>
                </a:rPr>
                <a:t>avg</a:t>
              </a:r>
              <a:r>
                <a:rPr lang="en-US" sz="1800" dirty="0" smtClean="0">
                  <a:solidFill>
                    <a:schemeClr val="bg1"/>
                  </a:solidFill>
                </a:rPr>
                <a:t> degree/ degree) * (</a:t>
              </a:r>
              <a:r>
                <a:rPr lang="en-US" sz="1800" dirty="0" err="1" smtClean="0">
                  <a:solidFill>
                    <a:schemeClr val="bg1"/>
                  </a:solidFill>
                </a:rPr>
                <a:t>avg</a:t>
              </a:r>
              <a:r>
                <a:rPr lang="en-US" sz="1800" dirty="0" smtClean="0">
                  <a:solidFill>
                    <a:schemeClr val="bg1"/>
                  </a:solidFill>
                </a:rPr>
                <a:t> adjacent distance/ </a:t>
              </a:r>
              <a:r>
                <a:rPr lang="en-US" sz="1800" dirty="0" err="1" smtClean="0">
                  <a:solidFill>
                    <a:schemeClr val="bg1"/>
                  </a:solidFill>
                </a:rPr>
                <a:t>avg</a:t>
              </a:r>
              <a:r>
                <a:rPr lang="en-US" sz="1800" dirty="0" smtClean="0">
                  <a:solidFill>
                    <a:schemeClr val="bg1"/>
                  </a:solidFill>
                </a:rPr>
                <a:t> distance)</a:t>
              </a:r>
              <a:endParaRPr lang="en-US" sz="1800" dirty="0">
                <a:solidFill>
                  <a:schemeClr val="bg1"/>
                </a:solidFill>
              </a:endParaRPr>
            </a:p>
          </p:txBody>
        </p:sp>
        <p:sp>
          <p:nvSpPr>
            <p:cNvPr id="43" name="Oval 42"/>
            <p:cNvSpPr/>
            <p:nvPr/>
          </p:nvSpPr>
          <p:spPr>
            <a:xfrm>
              <a:off x="26670000" y="5715000"/>
              <a:ext cx="228600" cy="2286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Rectangle 43"/>
            <p:cNvSpPr/>
            <p:nvPr/>
          </p:nvSpPr>
          <p:spPr>
            <a:xfrm>
              <a:off x="26365200" y="5562600"/>
              <a:ext cx="1676400" cy="1066800"/>
            </a:xfrm>
            <a:prstGeom prst="rect">
              <a:avLst/>
            </a:prstGeom>
            <a:solidFill>
              <a:schemeClr val="bg1">
                <a:alpha val="34000"/>
              </a:schemeClr>
            </a:solidFill>
            <a:ln w="50800">
              <a:solidFill>
                <a:srgbClr val="97F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5" name="TextBox 44"/>
            <p:cNvSpPr txBox="1"/>
            <p:nvPr/>
          </p:nvSpPr>
          <p:spPr>
            <a:xfrm>
              <a:off x="26365200" y="5638800"/>
              <a:ext cx="2590800" cy="923330"/>
            </a:xfrm>
            <a:prstGeom prst="rect">
              <a:avLst/>
            </a:prstGeom>
            <a:noFill/>
          </p:spPr>
          <p:txBody>
            <a:bodyPr wrap="square" rtlCol="0">
              <a:spAutoFit/>
            </a:bodyPr>
            <a:lstStyle/>
            <a:p>
              <a:r>
                <a:rPr lang="en-US" sz="1800" dirty="0" smtClean="0">
                  <a:solidFill>
                    <a:schemeClr val="bg1"/>
                  </a:solidFill>
                </a:rPr>
                <a:t>     2 : Degree</a:t>
              </a:r>
            </a:p>
            <a:p>
              <a:r>
                <a:rPr lang="en-US" sz="1800" dirty="0" smtClean="0">
                  <a:solidFill>
                    <a:schemeClr val="bg1"/>
                  </a:solidFill>
                </a:rPr>
                <a:t>     7 : Distance</a:t>
              </a:r>
            </a:p>
            <a:p>
              <a:r>
                <a:rPr lang="en-US" sz="1800" dirty="0" smtClean="0">
                  <a:solidFill>
                    <a:schemeClr val="bg1"/>
                  </a:solidFill>
                </a:rPr>
                <a:t>-4.4 : Bonus</a:t>
              </a:r>
            </a:p>
          </p:txBody>
        </p:sp>
      </p:grpSp>
      <p:grpSp>
        <p:nvGrpSpPr>
          <p:cNvPr id="222" name="Group 221"/>
          <p:cNvGrpSpPr/>
          <p:nvPr/>
        </p:nvGrpSpPr>
        <p:grpSpPr>
          <a:xfrm>
            <a:off x="381000" y="28704350"/>
            <a:ext cx="32080200" cy="14706600"/>
            <a:chOff x="533400" y="28651200"/>
            <a:chExt cx="32080200" cy="14706600"/>
          </a:xfrm>
        </p:grpSpPr>
        <p:sp>
          <p:nvSpPr>
            <p:cNvPr id="135" name="Rounded Rectangle 134"/>
            <p:cNvSpPr/>
            <p:nvPr/>
          </p:nvSpPr>
          <p:spPr>
            <a:xfrm>
              <a:off x="533400" y="28651200"/>
              <a:ext cx="32080200" cy="14706600"/>
            </a:xfrm>
            <a:prstGeom prst="roundRect">
              <a:avLst/>
            </a:prstGeom>
            <a:solidFill>
              <a:schemeClr val="bg1">
                <a:lumMod val="50000"/>
                <a:alpha val="40000"/>
              </a:schemeClr>
            </a:solidFill>
            <a:ln w="25400" cap="flat" cmpd="sng" algn="ctr">
              <a:solidFill>
                <a:schemeClr val="tx1">
                  <a:lumMod val="95000"/>
                  <a:lumOff val="5000"/>
                </a:scheme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36" name="Rectangle 135"/>
            <p:cNvSpPr/>
            <p:nvPr/>
          </p:nvSpPr>
          <p:spPr>
            <a:xfrm>
              <a:off x="22326600" y="33756600"/>
              <a:ext cx="9601200" cy="34290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37" name="Rectangle 136"/>
            <p:cNvSpPr/>
            <p:nvPr/>
          </p:nvSpPr>
          <p:spPr>
            <a:xfrm>
              <a:off x="22021800" y="30022800"/>
              <a:ext cx="10210800" cy="68580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cxnSp>
          <p:nvCxnSpPr>
            <p:cNvPr id="138" name="Straight Connector 137"/>
            <p:cNvCxnSpPr>
              <a:endCxn id="159" idx="5"/>
            </p:cNvCxnSpPr>
            <p:nvPr/>
          </p:nvCxnSpPr>
          <p:spPr>
            <a:xfrm flipH="1" flipV="1">
              <a:off x="26623448" y="35234049"/>
              <a:ext cx="1570552" cy="1113351"/>
            </a:xfrm>
            <a:prstGeom prst="line">
              <a:avLst/>
            </a:prstGeom>
            <a:noFill/>
            <a:ln w="50800" cap="flat" cmpd="sng" algn="ctr">
              <a:solidFill>
                <a:sysClr val="windowText" lastClr="000000"/>
              </a:solidFill>
              <a:prstDash val="solid"/>
            </a:ln>
            <a:effectLst/>
          </p:spPr>
        </p:cxnSp>
        <p:sp>
          <p:nvSpPr>
            <p:cNvPr id="139" name="Rectangle 138"/>
            <p:cNvSpPr/>
            <p:nvPr/>
          </p:nvSpPr>
          <p:spPr>
            <a:xfrm>
              <a:off x="11658600" y="37642800"/>
              <a:ext cx="20497800" cy="51816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40" name="TextBox 139"/>
            <p:cNvSpPr txBox="1"/>
            <p:nvPr/>
          </p:nvSpPr>
          <p:spPr>
            <a:xfrm>
              <a:off x="23349988" y="28879800"/>
              <a:ext cx="7402026" cy="1107996"/>
            </a:xfrm>
            <a:prstGeom prst="rect">
              <a:avLst/>
            </a:prstGeom>
            <a:noFill/>
          </p:spPr>
          <p:txBody>
            <a:bodyPr wrap="none" rtlCol="0">
              <a:spAutoFit/>
            </a:bodyPr>
            <a:lstStyle/>
            <a:p>
              <a:pPr defTabSz="4389120"/>
              <a:r>
                <a:rPr lang="en-US" sz="6600" dirty="0" smtClean="0">
                  <a:solidFill>
                    <a:schemeClr val="bg1"/>
                  </a:solidFill>
                  <a:latin typeface="Arial" panose="020B0604020202020204" pitchFamily="34" charset="0"/>
                  <a:cs typeface="Arial" panose="020B0604020202020204" pitchFamily="34" charset="0"/>
                </a:rPr>
                <a:t>Fog of War System</a:t>
              </a:r>
              <a:endParaRPr lang="en-US" sz="6600" dirty="0">
                <a:solidFill>
                  <a:schemeClr val="bg1"/>
                </a:solidFill>
                <a:latin typeface="Arial" panose="020B0604020202020204" pitchFamily="34" charset="0"/>
                <a:cs typeface="Arial" panose="020B0604020202020204" pitchFamily="34" charset="0"/>
              </a:endParaRPr>
            </a:p>
          </p:txBody>
        </p:sp>
        <p:pic>
          <p:nvPicPr>
            <p:cNvPr id="141" name="Picture 34"/>
            <p:cNvPicPr>
              <a:picLocks noChangeAspect="1" noChangeArrowheads="1"/>
            </p:cNvPicPr>
            <p:nvPr/>
          </p:nvPicPr>
          <p:blipFill>
            <a:blip r:embed="rId8" cstate="print"/>
            <a:srcRect/>
            <a:stretch>
              <a:fillRect/>
            </a:stretch>
          </p:blipFill>
          <p:spPr bwMode="auto">
            <a:xfrm>
              <a:off x="12039600" y="38705545"/>
              <a:ext cx="4571999" cy="3280655"/>
            </a:xfrm>
            <a:prstGeom prst="rect">
              <a:avLst/>
            </a:prstGeom>
            <a:noFill/>
            <a:ln w="9525">
              <a:solidFill>
                <a:sysClr val="windowText" lastClr="000000"/>
              </a:solidFill>
              <a:miter lim="800000"/>
              <a:headEnd/>
              <a:tailEnd/>
            </a:ln>
          </p:spPr>
        </p:pic>
        <p:pic>
          <p:nvPicPr>
            <p:cNvPr id="142" name="Picture 37"/>
            <p:cNvPicPr>
              <a:picLocks noChangeAspect="1" noChangeArrowheads="1"/>
            </p:cNvPicPr>
            <p:nvPr/>
          </p:nvPicPr>
          <p:blipFill>
            <a:blip r:embed="rId9" cstate="print"/>
            <a:srcRect/>
            <a:stretch>
              <a:fillRect/>
            </a:stretch>
          </p:blipFill>
          <p:spPr bwMode="auto">
            <a:xfrm>
              <a:off x="21871129" y="38709600"/>
              <a:ext cx="4798871" cy="3276600"/>
            </a:xfrm>
            <a:prstGeom prst="rect">
              <a:avLst/>
            </a:prstGeom>
            <a:noFill/>
            <a:ln w="9525">
              <a:solidFill>
                <a:sysClr val="windowText" lastClr="000000"/>
              </a:solidFill>
              <a:miter lim="800000"/>
              <a:headEnd/>
              <a:tailEnd/>
            </a:ln>
          </p:spPr>
        </p:pic>
        <p:pic>
          <p:nvPicPr>
            <p:cNvPr id="143" name="Picture 39"/>
            <p:cNvPicPr>
              <a:picLocks noChangeAspect="1" noChangeArrowheads="1"/>
            </p:cNvPicPr>
            <p:nvPr/>
          </p:nvPicPr>
          <p:blipFill>
            <a:blip r:embed="rId10" cstate="print"/>
            <a:srcRect/>
            <a:stretch>
              <a:fillRect/>
            </a:stretch>
          </p:blipFill>
          <p:spPr bwMode="auto">
            <a:xfrm>
              <a:off x="27051001" y="38709601"/>
              <a:ext cx="4798871" cy="3276600"/>
            </a:xfrm>
            <a:prstGeom prst="rect">
              <a:avLst/>
            </a:prstGeom>
            <a:noFill/>
            <a:ln w="9525">
              <a:solidFill>
                <a:sysClr val="windowText" lastClr="000000"/>
              </a:solidFill>
              <a:miter lim="800000"/>
              <a:headEnd/>
              <a:tailEnd/>
            </a:ln>
          </p:spPr>
        </p:pic>
        <p:sp>
          <p:nvSpPr>
            <p:cNvPr id="144" name="TextBox 143"/>
            <p:cNvSpPr txBox="1"/>
            <p:nvPr/>
          </p:nvSpPr>
          <p:spPr>
            <a:xfrm>
              <a:off x="19093462" y="37834669"/>
              <a:ext cx="5562613" cy="646331"/>
            </a:xfrm>
            <a:prstGeom prst="rect">
              <a:avLst/>
            </a:prstGeom>
            <a:noFill/>
          </p:spPr>
          <p:txBody>
            <a:bodyPr wrap="none" rtlCol="0">
              <a:spAutoFit/>
            </a:bodyPr>
            <a:lstStyle/>
            <a:p>
              <a:pPr defTabSz="4389120"/>
              <a:r>
                <a:rPr lang="en-US" sz="3600" dirty="0" smtClean="0">
                  <a:solidFill>
                    <a:schemeClr val="bg1"/>
                  </a:solidFill>
                  <a:latin typeface="Arial" panose="020B0604020202020204" pitchFamily="34" charset="0"/>
                  <a:cs typeface="Arial" panose="020B0604020202020204" pitchFamily="34" charset="0"/>
                </a:rPr>
                <a:t>Fog of War effect in effect.</a:t>
              </a:r>
              <a:endParaRPr lang="en-US" sz="3600" dirty="0">
                <a:solidFill>
                  <a:schemeClr val="bg1"/>
                </a:solidFill>
                <a:latin typeface="Arial" panose="020B0604020202020204" pitchFamily="34" charset="0"/>
                <a:cs typeface="Arial" panose="020B0604020202020204" pitchFamily="34" charset="0"/>
              </a:endParaRPr>
            </a:p>
          </p:txBody>
        </p:sp>
        <p:sp>
          <p:nvSpPr>
            <p:cNvPr id="145" name="TextBox 144"/>
            <p:cNvSpPr txBox="1"/>
            <p:nvPr/>
          </p:nvSpPr>
          <p:spPr>
            <a:xfrm>
              <a:off x="11987245" y="42138600"/>
              <a:ext cx="4889352" cy="523220"/>
            </a:xfrm>
            <a:prstGeom prst="rect">
              <a:avLst/>
            </a:prstGeom>
            <a:noFill/>
          </p:spPr>
          <p:txBody>
            <a:bodyPr wrap="non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Semi-Visible and Fully Visible</a:t>
              </a:r>
              <a:endParaRPr lang="en-US" sz="2800" dirty="0">
                <a:solidFill>
                  <a:schemeClr val="bg1"/>
                </a:solidFill>
                <a:latin typeface="Arial" panose="020B0604020202020204" pitchFamily="34" charset="0"/>
                <a:cs typeface="Arial" panose="020B0604020202020204" pitchFamily="34" charset="0"/>
              </a:endParaRPr>
            </a:p>
          </p:txBody>
        </p:sp>
        <p:pic>
          <p:nvPicPr>
            <p:cNvPr id="146" name="Picture 40"/>
            <p:cNvPicPr>
              <a:picLocks noChangeAspect="1" noChangeArrowheads="1"/>
            </p:cNvPicPr>
            <p:nvPr/>
          </p:nvPicPr>
          <p:blipFill>
            <a:blip r:embed="rId11" cstate="print"/>
            <a:srcRect/>
            <a:stretch>
              <a:fillRect/>
            </a:stretch>
          </p:blipFill>
          <p:spPr bwMode="auto">
            <a:xfrm>
              <a:off x="16992600" y="38709600"/>
              <a:ext cx="4501396" cy="3276600"/>
            </a:xfrm>
            <a:prstGeom prst="rect">
              <a:avLst/>
            </a:prstGeom>
            <a:noFill/>
            <a:ln w="9525">
              <a:solidFill>
                <a:sysClr val="windowText" lastClr="000000"/>
              </a:solidFill>
              <a:miter lim="800000"/>
              <a:headEnd/>
              <a:tailEnd/>
            </a:ln>
          </p:spPr>
        </p:pic>
        <p:sp>
          <p:nvSpPr>
            <p:cNvPr id="147" name="TextBox 146"/>
            <p:cNvSpPr txBox="1"/>
            <p:nvPr/>
          </p:nvSpPr>
          <p:spPr>
            <a:xfrm>
              <a:off x="17754600" y="42138600"/>
              <a:ext cx="3122971" cy="523220"/>
            </a:xfrm>
            <a:prstGeom prst="rect">
              <a:avLst/>
            </a:prstGeom>
            <a:noFill/>
          </p:spPr>
          <p:txBody>
            <a:bodyPr wrap="non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Observed by Fleet</a:t>
              </a:r>
              <a:endParaRPr lang="en-US" sz="2800" dirty="0">
                <a:solidFill>
                  <a:schemeClr val="bg1"/>
                </a:solidFill>
                <a:latin typeface="Arial" panose="020B0604020202020204" pitchFamily="34" charset="0"/>
                <a:cs typeface="Arial" panose="020B0604020202020204" pitchFamily="34" charset="0"/>
              </a:endParaRPr>
            </a:p>
          </p:txBody>
        </p:sp>
        <p:sp>
          <p:nvSpPr>
            <p:cNvPr id="148" name="TextBox 147"/>
            <p:cNvSpPr txBox="1"/>
            <p:nvPr/>
          </p:nvSpPr>
          <p:spPr>
            <a:xfrm>
              <a:off x="21869400" y="42138600"/>
              <a:ext cx="5242141" cy="523220"/>
            </a:xfrm>
            <a:prstGeom prst="rect">
              <a:avLst/>
            </a:prstGeom>
            <a:noFill/>
          </p:spPr>
          <p:txBody>
            <a:bodyPr wrap="non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Captured Planet Now Observes</a:t>
              </a:r>
              <a:endParaRPr lang="en-US" sz="2800" dirty="0">
                <a:solidFill>
                  <a:schemeClr val="bg1"/>
                </a:solidFill>
                <a:latin typeface="Arial" panose="020B0604020202020204" pitchFamily="34" charset="0"/>
                <a:cs typeface="Arial" panose="020B0604020202020204" pitchFamily="34" charset="0"/>
              </a:endParaRPr>
            </a:p>
          </p:txBody>
        </p:sp>
        <p:sp>
          <p:nvSpPr>
            <p:cNvPr id="149" name="TextBox 148"/>
            <p:cNvSpPr txBox="1"/>
            <p:nvPr/>
          </p:nvSpPr>
          <p:spPr>
            <a:xfrm>
              <a:off x="27889200" y="42138600"/>
              <a:ext cx="3600666" cy="523220"/>
            </a:xfrm>
            <a:prstGeom prst="rect">
              <a:avLst/>
            </a:prstGeom>
            <a:noFill/>
          </p:spPr>
          <p:txBody>
            <a:bodyPr wrap="non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Lost Planet to Enemy</a:t>
              </a:r>
              <a:endParaRPr lang="en-US" sz="2800" dirty="0">
                <a:solidFill>
                  <a:schemeClr val="bg1"/>
                </a:solidFill>
                <a:latin typeface="Arial" panose="020B0604020202020204" pitchFamily="34" charset="0"/>
                <a:cs typeface="Arial" panose="020B0604020202020204" pitchFamily="34" charset="0"/>
              </a:endParaRPr>
            </a:p>
          </p:txBody>
        </p:sp>
        <p:sp>
          <p:nvSpPr>
            <p:cNvPr id="150" name="TextBox 149"/>
            <p:cNvSpPr txBox="1"/>
            <p:nvPr/>
          </p:nvSpPr>
          <p:spPr>
            <a:xfrm>
              <a:off x="22479000" y="30114657"/>
              <a:ext cx="9220200" cy="3970318"/>
            </a:xfrm>
            <a:prstGeom prst="rect">
              <a:avLst/>
            </a:prstGeom>
            <a:noFill/>
          </p:spPr>
          <p:txBody>
            <a:bodyPr wrap="squar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     The Fog of War system uses Unity’s layer Culling Mask system to only render certain layers.  Visible and invisible layers are defined so that unknown and unobserved planets or fleets can be prevented from being rendered.  Semi-visibility is achieved through color adjustment</a:t>
              </a:r>
            </a:p>
            <a:p>
              <a:pPr defTabSz="4389120"/>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Player owned planets and fleets have triggers that increase visibility of objects that intersect with the trigger colliders.</a:t>
              </a:r>
              <a:endParaRPr lang="en-US" sz="2800" dirty="0">
                <a:solidFill>
                  <a:schemeClr val="bg1"/>
                </a:solidFill>
                <a:latin typeface="Arial" panose="020B0604020202020204" pitchFamily="34" charset="0"/>
                <a:cs typeface="Arial" panose="020B0604020202020204" pitchFamily="34" charset="0"/>
              </a:endParaRPr>
            </a:p>
          </p:txBody>
        </p:sp>
        <p:sp>
          <p:nvSpPr>
            <p:cNvPr id="151" name="Rectangle 150"/>
            <p:cNvSpPr/>
            <p:nvPr/>
          </p:nvSpPr>
          <p:spPr>
            <a:xfrm>
              <a:off x="15773400" y="30022800"/>
              <a:ext cx="5791200" cy="6934200"/>
            </a:xfrm>
            <a:prstGeom prst="rect">
              <a:avLst/>
            </a:prstGeom>
            <a:solidFill>
              <a:sysClr val="windowText" lastClr="000000">
                <a:alpha val="4000"/>
              </a:sysClr>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52" name="TextBox 151"/>
            <p:cNvSpPr txBox="1"/>
            <p:nvPr/>
          </p:nvSpPr>
          <p:spPr>
            <a:xfrm>
              <a:off x="16078200" y="30251400"/>
              <a:ext cx="5181600" cy="6555641"/>
            </a:xfrm>
            <a:prstGeom prst="rect">
              <a:avLst/>
            </a:prstGeom>
            <a:noFill/>
          </p:spPr>
          <p:txBody>
            <a:bodyPr wrap="squar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     Different color states are linearly interpolated between to enable fading in/out of objects.</a:t>
              </a:r>
            </a:p>
            <a:p>
              <a:pPr defTabSz="4389120"/>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    To enable multiple transparent objects to overlap while keeping depth information, a custom </a:t>
              </a:r>
              <a:r>
                <a:rPr lang="en-US" sz="2800" dirty="0" err="1" smtClean="0">
                  <a:solidFill>
                    <a:schemeClr val="bg1"/>
                  </a:solidFill>
                  <a:latin typeface="Arial" panose="020B0604020202020204" pitchFamily="34" charset="0"/>
                  <a:cs typeface="Arial" panose="020B0604020202020204" pitchFamily="34" charset="0"/>
                </a:rPr>
                <a:t>shader</a:t>
              </a:r>
              <a:r>
                <a:rPr lang="en-US" sz="2800" dirty="0" smtClean="0">
                  <a:solidFill>
                    <a:schemeClr val="bg1"/>
                  </a:solidFill>
                  <a:latin typeface="Arial" panose="020B0604020202020204" pitchFamily="34" charset="0"/>
                  <a:cs typeface="Arial" panose="020B0604020202020204" pitchFamily="34" charset="0"/>
                </a:rPr>
                <a:t> was written for planets.</a:t>
              </a:r>
            </a:p>
            <a:p>
              <a:pPr defTabSz="4389120"/>
              <a:r>
                <a:rPr lang="en-US" sz="2800" dirty="0" smtClean="0">
                  <a:solidFill>
                    <a:schemeClr val="bg1"/>
                  </a:solidFill>
                  <a:latin typeface="Arial" panose="020B0604020202020204" pitchFamily="34" charset="0"/>
                  <a:cs typeface="Arial" panose="020B0604020202020204" pitchFamily="34" charset="0"/>
                </a:rPr>
                <a:t>     To allow the halo effect around the planets to have a dynamically modifiable tint while maintaining transparency and continuing to ignore lighting, a custom </a:t>
              </a:r>
              <a:r>
                <a:rPr lang="en-US" sz="2800" dirty="0" err="1" smtClean="0">
                  <a:solidFill>
                    <a:schemeClr val="bg1"/>
                  </a:solidFill>
                  <a:latin typeface="Arial" panose="020B0604020202020204" pitchFamily="34" charset="0"/>
                  <a:cs typeface="Arial" panose="020B0604020202020204" pitchFamily="34" charset="0"/>
                </a:rPr>
                <a:t>shader</a:t>
              </a:r>
              <a:r>
                <a:rPr lang="en-US" sz="2800" dirty="0" smtClean="0">
                  <a:solidFill>
                    <a:schemeClr val="bg1"/>
                  </a:solidFill>
                  <a:latin typeface="Arial" panose="020B0604020202020204" pitchFamily="34" charset="0"/>
                  <a:cs typeface="Arial" panose="020B0604020202020204" pitchFamily="34" charset="0"/>
                </a:rPr>
                <a:t> was written for halos. </a:t>
              </a:r>
            </a:p>
          </p:txBody>
        </p:sp>
        <p:sp>
          <p:nvSpPr>
            <p:cNvPr id="153" name="Oval 152"/>
            <p:cNvSpPr/>
            <p:nvPr/>
          </p:nvSpPr>
          <p:spPr>
            <a:xfrm>
              <a:off x="29870400" y="35737800"/>
              <a:ext cx="838200" cy="838200"/>
            </a:xfrm>
            <a:prstGeom prst="ellipse">
              <a:avLst/>
            </a:prstGeom>
            <a:solidFill>
              <a:srgbClr val="EEECE1">
                <a:lumMod val="50000"/>
              </a:srgbClr>
            </a:solidFill>
            <a:ln w="76200" cap="flat" cmpd="sng" algn="ctr">
              <a:solidFill>
                <a:srgbClr val="0000FF"/>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54" name="Oval 153"/>
            <p:cNvSpPr/>
            <p:nvPr/>
          </p:nvSpPr>
          <p:spPr>
            <a:xfrm>
              <a:off x="28498800" y="34213800"/>
              <a:ext cx="838200" cy="838200"/>
            </a:xfrm>
            <a:prstGeom prst="ellipse">
              <a:avLst/>
            </a:prstGeom>
            <a:solidFill>
              <a:srgbClr val="EEECE1">
                <a:lumMod val="50000"/>
              </a:srgbClr>
            </a:solidFill>
            <a:ln w="76200" cap="flat" cmpd="sng" algn="ctr">
              <a:solidFill>
                <a:sysClr val="window" lastClr="FFFFFF">
                  <a:lumMod val="50000"/>
                </a:sys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55" name="Oval 154"/>
            <p:cNvSpPr/>
            <p:nvPr/>
          </p:nvSpPr>
          <p:spPr>
            <a:xfrm>
              <a:off x="27813000" y="35966400"/>
              <a:ext cx="838200" cy="838200"/>
            </a:xfrm>
            <a:prstGeom prst="ellipse">
              <a:avLst/>
            </a:prstGeom>
            <a:solidFill>
              <a:srgbClr val="EEECE1">
                <a:lumMod val="50000"/>
              </a:srgbClr>
            </a:solidFill>
            <a:ln w="76200" cap="flat" cmpd="sng" algn="ctr">
              <a:solidFill>
                <a:srgbClr val="0000FF"/>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56" name="Oval 155"/>
            <p:cNvSpPr/>
            <p:nvPr/>
          </p:nvSpPr>
          <p:spPr>
            <a:xfrm>
              <a:off x="24688800" y="33832800"/>
              <a:ext cx="838200" cy="838200"/>
            </a:xfrm>
            <a:prstGeom prst="ellipse">
              <a:avLst/>
            </a:prstGeom>
            <a:noFill/>
            <a:ln w="76200" cap="flat" cmpd="sng" algn="ctr">
              <a:solidFill>
                <a:srgbClr val="FF0000">
                  <a:alpha val="29000"/>
                </a:srgbClr>
              </a:solidFill>
              <a:prstDash val="sys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cxnSp>
          <p:nvCxnSpPr>
            <p:cNvPr id="157" name="Straight Connector 156"/>
            <p:cNvCxnSpPr>
              <a:stCxn id="155" idx="2"/>
              <a:endCxn id="158" idx="6"/>
            </p:cNvCxnSpPr>
            <p:nvPr/>
          </p:nvCxnSpPr>
          <p:spPr>
            <a:xfrm flipH="1">
              <a:off x="25374600" y="36385500"/>
              <a:ext cx="2438400" cy="152400"/>
            </a:xfrm>
            <a:prstGeom prst="line">
              <a:avLst/>
            </a:prstGeom>
            <a:noFill/>
            <a:ln w="50800" cap="flat" cmpd="sng" algn="ctr">
              <a:solidFill>
                <a:sysClr val="windowText" lastClr="000000"/>
              </a:solidFill>
              <a:prstDash val="solid"/>
            </a:ln>
            <a:effectLst/>
          </p:spPr>
        </p:cxnSp>
        <p:sp>
          <p:nvSpPr>
            <p:cNvPr id="158" name="Oval 157"/>
            <p:cNvSpPr/>
            <p:nvPr/>
          </p:nvSpPr>
          <p:spPr>
            <a:xfrm>
              <a:off x="24536400" y="36118800"/>
              <a:ext cx="838200" cy="838200"/>
            </a:xfrm>
            <a:prstGeom prst="ellipse">
              <a:avLst/>
            </a:prstGeom>
            <a:solidFill>
              <a:srgbClr val="EEECE1">
                <a:lumMod val="50000"/>
              </a:srgbClr>
            </a:solidFill>
            <a:ln w="76200" cap="flat" cmpd="sng" algn="ctr">
              <a:solidFill>
                <a:srgbClr val="FF0000"/>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59" name="Oval 158"/>
            <p:cNvSpPr/>
            <p:nvPr/>
          </p:nvSpPr>
          <p:spPr>
            <a:xfrm>
              <a:off x="25908000" y="34518600"/>
              <a:ext cx="838200" cy="838200"/>
            </a:xfrm>
            <a:prstGeom prst="ellipse">
              <a:avLst/>
            </a:prstGeom>
            <a:solidFill>
              <a:srgbClr val="EEECE1">
                <a:lumMod val="50000"/>
                <a:alpha val="66000"/>
              </a:srgbClr>
            </a:solidFill>
            <a:ln w="76200" cap="flat" cmpd="sng" algn="ctr">
              <a:solidFill>
                <a:srgbClr val="FF0000">
                  <a:alpha val="33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60" name="Oval 159"/>
            <p:cNvSpPr/>
            <p:nvPr/>
          </p:nvSpPr>
          <p:spPr>
            <a:xfrm>
              <a:off x="27432000" y="35585400"/>
              <a:ext cx="1524000" cy="1524000"/>
            </a:xfrm>
            <a:prstGeom prst="ellipse">
              <a:avLst/>
            </a:prstGeom>
            <a:noFill/>
            <a:ln w="25400" cap="flat" cmpd="sng" algn="ctr">
              <a:solidFill>
                <a:srgbClr val="1F497D">
                  <a:lumMod val="40000"/>
                  <a:lumOff val="6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61" name="Isosceles Triangle 160"/>
            <p:cNvSpPr/>
            <p:nvPr/>
          </p:nvSpPr>
          <p:spPr>
            <a:xfrm rot="7632568">
              <a:off x="27584397" y="35768593"/>
              <a:ext cx="228600" cy="304800"/>
            </a:xfrm>
            <a:prstGeom prst="triangle">
              <a:avLst/>
            </a:prstGeom>
            <a:solidFill>
              <a:srgbClr val="FF0000"/>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62" name="Isosceles Triangle 161"/>
            <p:cNvSpPr/>
            <p:nvPr/>
          </p:nvSpPr>
          <p:spPr>
            <a:xfrm rot="7632568">
              <a:off x="26898598" y="35463793"/>
              <a:ext cx="228600" cy="304800"/>
            </a:xfrm>
            <a:prstGeom prst="triangle">
              <a:avLst/>
            </a:prstGeom>
            <a:noFill/>
            <a:ln w="25400" cap="flat" cmpd="sng" algn="ctr">
              <a:solidFill>
                <a:srgbClr val="FF0000">
                  <a:alpha val="35000"/>
                </a:srgbClr>
              </a:solidFill>
              <a:prstDash val="sys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63" name="Isosceles Triangle 162"/>
            <p:cNvSpPr/>
            <p:nvPr/>
          </p:nvSpPr>
          <p:spPr>
            <a:xfrm rot="15773007">
              <a:off x="25565100" y="36233100"/>
              <a:ext cx="228600" cy="304800"/>
            </a:xfrm>
            <a:prstGeom prst="triangle">
              <a:avLst/>
            </a:prstGeom>
            <a:solidFill>
              <a:srgbClr val="0000FF"/>
            </a:solidFill>
            <a:ln w="25400" cap="flat" cmpd="sng" algn="ctr">
              <a:no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64" name="Oval 163"/>
            <p:cNvSpPr/>
            <p:nvPr/>
          </p:nvSpPr>
          <p:spPr>
            <a:xfrm>
              <a:off x="25222200" y="35890200"/>
              <a:ext cx="990600" cy="990600"/>
            </a:xfrm>
            <a:prstGeom prst="ellipse">
              <a:avLst/>
            </a:prstGeom>
            <a:noFill/>
            <a:ln w="25400" cap="flat" cmpd="sng" algn="ctr">
              <a:solidFill>
                <a:srgbClr val="1F497D">
                  <a:lumMod val="40000"/>
                  <a:lumOff val="6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cxnSp>
          <p:nvCxnSpPr>
            <p:cNvPr id="165" name="Straight Connector 164"/>
            <p:cNvCxnSpPr/>
            <p:nvPr/>
          </p:nvCxnSpPr>
          <p:spPr>
            <a:xfrm flipV="1">
              <a:off x="30708600" y="34975800"/>
              <a:ext cx="76200" cy="990600"/>
            </a:xfrm>
            <a:prstGeom prst="line">
              <a:avLst/>
            </a:prstGeom>
            <a:noFill/>
            <a:ln w="25400" cap="flat" cmpd="sng" algn="ctr">
              <a:solidFill>
                <a:srgbClr val="97F3FF"/>
              </a:solidFill>
              <a:prstDash val="solid"/>
            </a:ln>
            <a:effectLst/>
          </p:spPr>
        </p:cxnSp>
        <p:cxnSp>
          <p:nvCxnSpPr>
            <p:cNvPr id="166" name="Straight Connector 165"/>
            <p:cNvCxnSpPr/>
            <p:nvPr/>
          </p:nvCxnSpPr>
          <p:spPr>
            <a:xfrm flipV="1">
              <a:off x="28575000" y="34975800"/>
              <a:ext cx="2209800" cy="1143000"/>
            </a:xfrm>
            <a:prstGeom prst="line">
              <a:avLst/>
            </a:prstGeom>
            <a:noFill/>
            <a:ln w="25400" cap="flat" cmpd="sng" algn="ctr">
              <a:solidFill>
                <a:srgbClr val="97F3FF"/>
              </a:solidFill>
              <a:prstDash val="solid"/>
            </a:ln>
            <a:effectLst/>
          </p:spPr>
        </p:cxnSp>
        <p:sp>
          <p:nvSpPr>
            <p:cNvPr id="167" name="Rectangle 166"/>
            <p:cNvSpPr/>
            <p:nvPr/>
          </p:nvSpPr>
          <p:spPr>
            <a:xfrm>
              <a:off x="29794200" y="34290000"/>
              <a:ext cx="2514600" cy="685800"/>
            </a:xfrm>
            <a:prstGeom prst="rect">
              <a:avLst/>
            </a:prstGeom>
            <a:solidFill>
              <a:sysClr val="window" lastClr="FFFFFF">
                <a:alpha val="34000"/>
              </a:sysClr>
            </a:solidFill>
            <a:ln w="50800" cap="flat" cmpd="sng" algn="ctr">
              <a:solidFill>
                <a:srgbClr val="97F3FF"/>
              </a:solidFill>
              <a:prstDash val="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68" name="TextBox 167"/>
            <p:cNvSpPr txBox="1"/>
            <p:nvPr/>
          </p:nvSpPr>
          <p:spPr>
            <a:xfrm>
              <a:off x="29946600" y="34290000"/>
              <a:ext cx="2438399" cy="707886"/>
            </a:xfrm>
            <a:prstGeom prst="rect">
              <a:avLst/>
            </a:prstGeom>
            <a:noFill/>
          </p:spPr>
          <p:txBody>
            <a:bodyPr wrap="square" rtlCol="0">
              <a:spAutoFit/>
            </a:bodyPr>
            <a:lstStyle/>
            <a:p>
              <a:pPr defTabSz="4389120"/>
              <a:r>
                <a:rPr lang="en-US" sz="2000" dirty="0" smtClean="0">
                  <a:solidFill>
                    <a:schemeClr val="bg1"/>
                  </a:solidFill>
                  <a:latin typeface="Arial" panose="020B0604020202020204" pitchFamily="34" charset="0"/>
                  <a:cs typeface="Arial" panose="020B0604020202020204" pitchFamily="34" charset="0"/>
                </a:rPr>
                <a:t>Owned and Fully Visible</a:t>
              </a:r>
              <a:endParaRPr lang="en-US" sz="2000" dirty="0">
                <a:solidFill>
                  <a:schemeClr val="bg1"/>
                </a:solidFill>
                <a:latin typeface="Arial" panose="020B0604020202020204" pitchFamily="34" charset="0"/>
                <a:cs typeface="Arial" panose="020B0604020202020204" pitchFamily="34" charset="0"/>
              </a:endParaRPr>
            </a:p>
          </p:txBody>
        </p:sp>
        <p:cxnSp>
          <p:nvCxnSpPr>
            <p:cNvPr id="169" name="Straight Connector 168"/>
            <p:cNvCxnSpPr>
              <a:endCxn id="158" idx="2"/>
            </p:cNvCxnSpPr>
            <p:nvPr/>
          </p:nvCxnSpPr>
          <p:spPr>
            <a:xfrm flipV="1">
              <a:off x="23850600" y="36537900"/>
              <a:ext cx="685800" cy="266700"/>
            </a:xfrm>
            <a:prstGeom prst="line">
              <a:avLst/>
            </a:prstGeom>
            <a:noFill/>
            <a:ln w="25400" cap="flat" cmpd="sng" algn="ctr">
              <a:solidFill>
                <a:srgbClr val="97F3FF"/>
              </a:solidFill>
              <a:prstDash val="solid"/>
            </a:ln>
            <a:effectLst/>
          </p:spPr>
        </p:cxnSp>
        <p:sp>
          <p:nvSpPr>
            <p:cNvPr id="170" name="Rectangle 169"/>
            <p:cNvSpPr/>
            <p:nvPr/>
          </p:nvSpPr>
          <p:spPr>
            <a:xfrm>
              <a:off x="21640800" y="36423600"/>
              <a:ext cx="2209800" cy="1066800"/>
            </a:xfrm>
            <a:prstGeom prst="rect">
              <a:avLst/>
            </a:prstGeom>
            <a:solidFill>
              <a:sysClr val="window" lastClr="FFFFFF">
                <a:alpha val="34000"/>
              </a:sysClr>
            </a:solidFill>
            <a:ln w="50800" cap="flat" cmpd="sng" algn="ctr">
              <a:solidFill>
                <a:srgbClr val="97F3FF"/>
              </a:solidFill>
              <a:prstDash val="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71" name="TextBox 170"/>
            <p:cNvSpPr txBox="1"/>
            <p:nvPr/>
          </p:nvSpPr>
          <p:spPr>
            <a:xfrm>
              <a:off x="21717000" y="36423600"/>
              <a:ext cx="2438399" cy="1015663"/>
            </a:xfrm>
            <a:prstGeom prst="rect">
              <a:avLst/>
            </a:prstGeom>
            <a:noFill/>
          </p:spPr>
          <p:txBody>
            <a:bodyPr wrap="square" rtlCol="0">
              <a:spAutoFit/>
            </a:bodyPr>
            <a:lstStyle/>
            <a:p>
              <a:pPr defTabSz="4389120"/>
              <a:r>
                <a:rPr lang="en-US" sz="2000" dirty="0" smtClean="0">
                  <a:solidFill>
                    <a:schemeClr val="bg1"/>
                  </a:solidFill>
                  <a:latin typeface="Arial" panose="020B0604020202020204" pitchFamily="34" charset="0"/>
                  <a:cs typeface="Arial" panose="020B0604020202020204" pitchFamily="34" charset="0"/>
                </a:rPr>
                <a:t>Not owned but observed so fully visible.</a:t>
              </a:r>
              <a:endParaRPr lang="en-US" sz="2000" dirty="0">
                <a:solidFill>
                  <a:schemeClr val="bg1"/>
                </a:solidFill>
                <a:latin typeface="Arial" panose="020B0604020202020204" pitchFamily="34" charset="0"/>
                <a:cs typeface="Arial" panose="020B0604020202020204" pitchFamily="34" charset="0"/>
              </a:endParaRPr>
            </a:p>
          </p:txBody>
        </p:sp>
        <p:cxnSp>
          <p:nvCxnSpPr>
            <p:cNvPr id="172" name="Straight Connector 171"/>
            <p:cNvCxnSpPr>
              <a:stCxn id="153" idx="1"/>
              <a:endCxn id="154" idx="5"/>
            </p:cNvCxnSpPr>
            <p:nvPr/>
          </p:nvCxnSpPr>
          <p:spPr>
            <a:xfrm flipH="1" flipV="1">
              <a:off x="29214248" y="34929249"/>
              <a:ext cx="778904" cy="931302"/>
            </a:xfrm>
            <a:prstGeom prst="line">
              <a:avLst/>
            </a:prstGeom>
            <a:noFill/>
            <a:ln w="50800" cap="flat" cmpd="sng" algn="ctr">
              <a:solidFill>
                <a:sysClr val="windowText" lastClr="000000"/>
              </a:solidFill>
              <a:prstDash val="solid"/>
            </a:ln>
            <a:effectLst/>
          </p:spPr>
        </p:cxnSp>
        <p:cxnSp>
          <p:nvCxnSpPr>
            <p:cNvPr id="173" name="Straight Connector 172"/>
            <p:cNvCxnSpPr>
              <a:stCxn id="153" idx="2"/>
              <a:endCxn id="155" idx="6"/>
            </p:cNvCxnSpPr>
            <p:nvPr/>
          </p:nvCxnSpPr>
          <p:spPr>
            <a:xfrm flipH="1">
              <a:off x="28651200" y="36156900"/>
              <a:ext cx="1219200" cy="228600"/>
            </a:xfrm>
            <a:prstGeom prst="line">
              <a:avLst/>
            </a:prstGeom>
            <a:noFill/>
            <a:ln w="50800" cap="flat" cmpd="sng" algn="ctr">
              <a:solidFill>
                <a:sysClr val="windowText" lastClr="000000"/>
              </a:solidFill>
              <a:prstDash val="solid"/>
            </a:ln>
            <a:effectLst/>
          </p:spPr>
        </p:cxnSp>
        <p:sp>
          <p:nvSpPr>
            <p:cNvPr id="174" name="Rectangle 173"/>
            <p:cNvSpPr/>
            <p:nvPr/>
          </p:nvSpPr>
          <p:spPr>
            <a:xfrm>
              <a:off x="22479000" y="34975800"/>
              <a:ext cx="2286000" cy="990600"/>
            </a:xfrm>
            <a:prstGeom prst="rect">
              <a:avLst/>
            </a:prstGeom>
            <a:solidFill>
              <a:sysClr val="window" lastClr="FFFFFF">
                <a:alpha val="34000"/>
              </a:sysClr>
            </a:solidFill>
            <a:ln w="50800" cap="flat" cmpd="sng" algn="ctr">
              <a:solidFill>
                <a:srgbClr val="97F3FF"/>
              </a:solidFill>
              <a:prstDash val="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75" name="TextBox 174"/>
            <p:cNvSpPr txBox="1"/>
            <p:nvPr/>
          </p:nvSpPr>
          <p:spPr>
            <a:xfrm>
              <a:off x="22555200" y="34950737"/>
              <a:ext cx="2438399" cy="1015663"/>
            </a:xfrm>
            <a:prstGeom prst="rect">
              <a:avLst/>
            </a:prstGeom>
            <a:noFill/>
          </p:spPr>
          <p:txBody>
            <a:bodyPr wrap="square" rtlCol="0">
              <a:spAutoFit/>
            </a:bodyPr>
            <a:lstStyle/>
            <a:p>
              <a:pPr defTabSz="4389120"/>
              <a:r>
                <a:rPr lang="en-US" sz="2000" dirty="0" smtClean="0">
                  <a:solidFill>
                    <a:schemeClr val="bg1"/>
                  </a:solidFill>
                  <a:latin typeface="Arial" panose="020B0604020202020204" pitchFamily="34" charset="0"/>
                  <a:cs typeface="Arial" panose="020B0604020202020204" pitchFamily="34" charset="0"/>
                </a:rPr>
                <a:t>Not owned but adjacent to owned, so semi-visible.</a:t>
              </a:r>
              <a:endParaRPr lang="en-US" sz="2000" dirty="0">
                <a:solidFill>
                  <a:schemeClr val="bg1"/>
                </a:solidFill>
                <a:latin typeface="Arial" panose="020B0604020202020204" pitchFamily="34" charset="0"/>
                <a:cs typeface="Arial" panose="020B0604020202020204" pitchFamily="34" charset="0"/>
              </a:endParaRPr>
            </a:p>
          </p:txBody>
        </p:sp>
        <p:cxnSp>
          <p:nvCxnSpPr>
            <p:cNvPr id="176" name="Straight Connector 175"/>
            <p:cNvCxnSpPr>
              <a:endCxn id="159" idx="2"/>
            </p:cNvCxnSpPr>
            <p:nvPr/>
          </p:nvCxnSpPr>
          <p:spPr>
            <a:xfrm flipV="1">
              <a:off x="24765000" y="34937700"/>
              <a:ext cx="1143000" cy="381000"/>
            </a:xfrm>
            <a:prstGeom prst="line">
              <a:avLst/>
            </a:prstGeom>
            <a:noFill/>
            <a:ln w="25400" cap="flat" cmpd="sng" algn="ctr">
              <a:solidFill>
                <a:srgbClr val="97F3FF"/>
              </a:solidFill>
              <a:prstDash val="solid"/>
            </a:ln>
            <a:effectLst/>
          </p:spPr>
        </p:cxnSp>
        <p:sp>
          <p:nvSpPr>
            <p:cNvPr id="177" name="Rectangle 176"/>
            <p:cNvSpPr/>
            <p:nvPr/>
          </p:nvSpPr>
          <p:spPr>
            <a:xfrm>
              <a:off x="26746200" y="33832800"/>
              <a:ext cx="1600200" cy="762000"/>
            </a:xfrm>
            <a:prstGeom prst="rect">
              <a:avLst/>
            </a:prstGeom>
            <a:solidFill>
              <a:sysClr val="window" lastClr="FFFFFF">
                <a:alpha val="34000"/>
              </a:sysClr>
            </a:solidFill>
            <a:ln w="50800" cap="flat" cmpd="sng" algn="ctr">
              <a:solidFill>
                <a:srgbClr val="97F3FF"/>
              </a:solidFill>
              <a:prstDash val="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78" name="TextBox 177"/>
            <p:cNvSpPr txBox="1"/>
            <p:nvPr/>
          </p:nvSpPr>
          <p:spPr>
            <a:xfrm>
              <a:off x="26822400" y="33832800"/>
              <a:ext cx="1524001" cy="1015663"/>
            </a:xfrm>
            <a:prstGeom prst="rect">
              <a:avLst/>
            </a:prstGeom>
            <a:noFill/>
          </p:spPr>
          <p:txBody>
            <a:bodyPr wrap="square" rtlCol="0">
              <a:spAutoFit/>
            </a:bodyPr>
            <a:lstStyle/>
            <a:p>
              <a:pPr defTabSz="4389120"/>
              <a:r>
                <a:rPr lang="en-US" sz="2000" dirty="0" smtClean="0">
                  <a:solidFill>
                    <a:schemeClr val="bg1"/>
                  </a:solidFill>
                  <a:latin typeface="Arial" panose="020B0604020202020204" pitchFamily="34" charset="0"/>
                  <a:cs typeface="Arial" panose="020B0604020202020204" pitchFamily="34" charset="0"/>
                </a:rPr>
                <a:t>Not owned and invisible</a:t>
              </a:r>
              <a:endParaRPr lang="en-US" sz="2000" dirty="0">
                <a:solidFill>
                  <a:schemeClr val="bg1"/>
                </a:solidFill>
                <a:latin typeface="Arial" panose="020B0604020202020204" pitchFamily="34" charset="0"/>
                <a:cs typeface="Arial" panose="020B0604020202020204" pitchFamily="34" charset="0"/>
              </a:endParaRPr>
            </a:p>
          </p:txBody>
        </p:sp>
        <p:cxnSp>
          <p:nvCxnSpPr>
            <p:cNvPr id="179" name="Straight Connector 178"/>
            <p:cNvCxnSpPr/>
            <p:nvPr/>
          </p:nvCxnSpPr>
          <p:spPr>
            <a:xfrm flipV="1">
              <a:off x="25603200" y="34061400"/>
              <a:ext cx="1143000" cy="152400"/>
            </a:xfrm>
            <a:prstGeom prst="line">
              <a:avLst/>
            </a:prstGeom>
            <a:noFill/>
            <a:ln w="25400" cap="flat" cmpd="sng" algn="ctr">
              <a:solidFill>
                <a:srgbClr val="97F3FF"/>
              </a:solidFill>
              <a:prstDash val="solid"/>
            </a:ln>
            <a:effectLst/>
          </p:spPr>
        </p:cxnSp>
        <p:sp>
          <p:nvSpPr>
            <p:cNvPr id="180" name="Rectangle 179"/>
            <p:cNvSpPr/>
            <p:nvPr/>
          </p:nvSpPr>
          <p:spPr>
            <a:xfrm>
              <a:off x="29108400" y="36804600"/>
              <a:ext cx="2514600" cy="457200"/>
            </a:xfrm>
            <a:prstGeom prst="rect">
              <a:avLst/>
            </a:prstGeom>
            <a:solidFill>
              <a:sysClr val="window" lastClr="FFFFFF">
                <a:alpha val="34000"/>
              </a:sysClr>
            </a:solidFill>
            <a:ln w="50800" cap="flat" cmpd="sng" algn="ctr">
              <a:solidFill>
                <a:srgbClr val="97F3FF"/>
              </a:solidFill>
              <a:prstDash val="dash"/>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81" name="TextBox 180"/>
            <p:cNvSpPr txBox="1"/>
            <p:nvPr/>
          </p:nvSpPr>
          <p:spPr>
            <a:xfrm>
              <a:off x="29260800" y="36804600"/>
              <a:ext cx="2438399" cy="400110"/>
            </a:xfrm>
            <a:prstGeom prst="rect">
              <a:avLst/>
            </a:prstGeom>
            <a:noFill/>
          </p:spPr>
          <p:txBody>
            <a:bodyPr wrap="square" rtlCol="0">
              <a:spAutoFit/>
            </a:bodyPr>
            <a:lstStyle/>
            <a:p>
              <a:pPr defTabSz="4389120"/>
              <a:r>
                <a:rPr lang="en-US" sz="2000" dirty="0" smtClean="0">
                  <a:solidFill>
                    <a:schemeClr val="bg1"/>
                  </a:solidFill>
                  <a:latin typeface="Arial" panose="020B0604020202020204" pitchFamily="34" charset="0"/>
                  <a:cs typeface="Arial" panose="020B0604020202020204" pitchFamily="34" charset="0"/>
                </a:rPr>
                <a:t>Trigger radius</a:t>
              </a:r>
              <a:endParaRPr lang="en-US" sz="2000" dirty="0">
                <a:solidFill>
                  <a:schemeClr val="bg1"/>
                </a:solidFill>
                <a:latin typeface="Arial" panose="020B0604020202020204" pitchFamily="34" charset="0"/>
                <a:cs typeface="Arial" panose="020B0604020202020204" pitchFamily="34" charset="0"/>
              </a:endParaRPr>
            </a:p>
          </p:txBody>
        </p:sp>
        <p:cxnSp>
          <p:nvCxnSpPr>
            <p:cNvPr id="182" name="Straight Connector 181"/>
            <p:cNvCxnSpPr/>
            <p:nvPr/>
          </p:nvCxnSpPr>
          <p:spPr>
            <a:xfrm flipH="1" flipV="1">
              <a:off x="28651200" y="36576000"/>
              <a:ext cx="457200" cy="304800"/>
            </a:xfrm>
            <a:prstGeom prst="line">
              <a:avLst/>
            </a:prstGeom>
            <a:noFill/>
            <a:ln w="25400" cap="flat" cmpd="sng" algn="ctr">
              <a:solidFill>
                <a:srgbClr val="97F3FF"/>
              </a:solidFill>
              <a:prstDash val="solid"/>
            </a:ln>
            <a:effectLst/>
          </p:spPr>
        </p:cxnSp>
        <p:cxnSp>
          <p:nvCxnSpPr>
            <p:cNvPr id="183" name="Straight Connector 182"/>
            <p:cNvCxnSpPr/>
            <p:nvPr/>
          </p:nvCxnSpPr>
          <p:spPr>
            <a:xfrm flipH="1" flipV="1">
              <a:off x="26136600" y="36652200"/>
              <a:ext cx="2971800" cy="228600"/>
            </a:xfrm>
            <a:prstGeom prst="line">
              <a:avLst/>
            </a:prstGeom>
            <a:noFill/>
            <a:ln w="25400" cap="flat" cmpd="sng" algn="ctr">
              <a:solidFill>
                <a:srgbClr val="97F3FF"/>
              </a:solidFill>
              <a:prstDash val="solid"/>
            </a:ln>
            <a:effectLst/>
          </p:spPr>
        </p:cxnSp>
        <p:grpSp>
          <p:nvGrpSpPr>
            <p:cNvPr id="184" name="Group 183"/>
            <p:cNvGrpSpPr/>
            <p:nvPr/>
          </p:nvGrpSpPr>
          <p:grpSpPr>
            <a:xfrm>
              <a:off x="6703916" y="30611613"/>
              <a:ext cx="6665515" cy="5832773"/>
              <a:chOff x="1854267" y="1022167"/>
              <a:chExt cx="5621051" cy="4918797"/>
            </a:xfrm>
          </p:grpSpPr>
          <p:sp>
            <p:nvSpPr>
              <p:cNvPr id="185" name="Can 184"/>
              <p:cNvSpPr/>
              <p:nvPr/>
            </p:nvSpPr>
            <p:spPr>
              <a:xfrm>
                <a:off x="4152898" y="1022167"/>
                <a:ext cx="1260451" cy="1676400"/>
              </a:xfrm>
              <a:prstGeom prst="can">
                <a:avLst/>
              </a:prstGeom>
              <a:solidFill>
                <a:srgbClr val="F79646">
                  <a:lumMod val="75000"/>
                </a:srgbClr>
              </a:solidFill>
              <a:ln w="25400" cap="flat" cmpd="sng" algn="ctr">
                <a:solidFill>
                  <a:sysClr val="windowText" lastClr="000000"/>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cxnSp>
            <p:nvCxnSpPr>
              <p:cNvPr id="186" name="Straight Arrow Connector 185"/>
              <p:cNvCxnSpPr/>
              <p:nvPr/>
            </p:nvCxnSpPr>
            <p:spPr>
              <a:xfrm flipV="1">
                <a:off x="3747022" y="2729493"/>
                <a:ext cx="405876" cy="502474"/>
              </a:xfrm>
              <a:prstGeom prst="straightConnector1">
                <a:avLst/>
              </a:prstGeom>
              <a:noFill/>
              <a:ln w="9525" cap="flat" cmpd="sng" algn="ctr">
                <a:solidFill>
                  <a:srgbClr val="4F81BD">
                    <a:shade val="95000"/>
                    <a:satMod val="105000"/>
                  </a:srgbClr>
                </a:solidFill>
                <a:prstDash val="solid"/>
                <a:tailEnd type="arrow"/>
              </a:ln>
              <a:effectLst/>
            </p:spPr>
          </p:cxnSp>
          <p:cxnSp>
            <p:nvCxnSpPr>
              <p:cNvPr id="187" name="Straight Arrow Connector 186"/>
              <p:cNvCxnSpPr/>
              <p:nvPr/>
            </p:nvCxnSpPr>
            <p:spPr>
              <a:xfrm flipH="1">
                <a:off x="3526970" y="2698567"/>
                <a:ext cx="549728" cy="533400"/>
              </a:xfrm>
              <a:prstGeom prst="straightConnector1">
                <a:avLst/>
              </a:prstGeom>
              <a:noFill/>
              <a:ln w="9525" cap="flat" cmpd="sng" algn="ctr">
                <a:solidFill>
                  <a:srgbClr val="4F81BD">
                    <a:shade val="95000"/>
                    <a:satMod val="105000"/>
                  </a:srgbClr>
                </a:solidFill>
                <a:prstDash val="solid"/>
                <a:tailEnd type="arrow"/>
              </a:ln>
              <a:effectLst/>
            </p:spPr>
          </p:cxnSp>
          <p:grpSp>
            <p:nvGrpSpPr>
              <p:cNvPr id="188" name="Group 187"/>
              <p:cNvGrpSpPr/>
              <p:nvPr/>
            </p:nvGrpSpPr>
            <p:grpSpPr>
              <a:xfrm>
                <a:off x="1854267" y="3400495"/>
                <a:ext cx="1858055" cy="2410968"/>
                <a:chOff x="1380443" y="3155767"/>
                <a:chExt cx="1858055" cy="2410968"/>
              </a:xfrm>
            </p:grpSpPr>
            <p:sp>
              <p:nvSpPr>
                <p:cNvPr id="213" name="Cube 212"/>
                <p:cNvSpPr/>
                <p:nvPr/>
              </p:nvSpPr>
              <p:spPr>
                <a:xfrm>
                  <a:off x="1837643" y="4070167"/>
                  <a:ext cx="609600" cy="609600"/>
                </a:xfrm>
                <a:prstGeom prst="cube">
                  <a:avLst/>
                </a:prstGeom>
                <a:solidFill>
                  <a:sysClr val="windowText" lastClr="000000"/>
                </a:solidFill>
                <a:ln w="25400" cap="flat" cmpd="sng" algn="ctr">
                  <a:solidFill>
                    <a:sysClr val="window" lastClr="FFFFFF"/>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14" name="7-Point Star 213"/>
                <p:cNvSpPr/>
                <p:nvPr/>
              </p:nvSpPr>
              <p:spPr>
                <a:xfrm>
                  <a:off x="2628898" y="3155767"/>
                  <a:ext cx="609600" cy="609600"/>
                </a:xfrm>
                <a:prstGeom prst="star7">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15" name="Lightning Bolt 214"/>
                <p:cNvSpPr/>
                <p:nvPr/>
              </p:nvSpPr>
              <p:spPr>
                <a:xfrm rot="10434324" flipH="1">
                  <a:off x="2458517" y="3811318"/>
                  <a:ext cx="304800" cy="228600"/>
                </a:xfrm>
                <a:prstGeom prst="lightningBol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16" name="Flowchart: Punched Tape 215"/>
                <p:cNvSpPr/>
                <p:nvPr/>
              </p:nvSpPr>
              <p:spPr>
                <a:xfrm>
                  <a:off x="1380443" y="4887031"/>
                  <a:ext cx="457200" cy="402336"/>
                </a:xfrm>
                <a:prstGeom prst="flowChartPunchedTape">
                  <a:avLst/>
                </a:prstGeom>
                <a:solidFill>
                  <a:srgbClr val="C0504D">
                    <a:lumMod val="75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17" name="Flowchart: Predefined Process 216"/>
                <p:cNvSpPr/>
                <p:nvPr/>
              </p:nvSpPr>
              <p:spPr>
                <a:xfrm>
                  <a:off x="2028143" y="5011999"/>
                  <a:ext cx="228600" cy="554736"/>
                </a:xfrm>
                <a:prstGeom prst="flowChartPredefinedProcess">
                  <a:avLst/>
                </a:prstGeom>
                <a:solidFill>
                  <a:srgbClr val="4F81BD"/>
                </a:solidFill>
                <a:ln w="25400" cap="flat" cmpd="sng" algn="ctr">
                  <a:solidFill>
                    <a:srgbClr val="92D050"/>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18" name="Flowchart: Summing Junction 217"/>
                <p:cNvSpPr/>
                <p:nvPr/>
              </p:nvSpPr>
              <p:spPr>
                <a:xfrm>
                  <a:off x="2447243" y="4859599"/>
                  <a:ext cx="457200" cy="457200"/>
                </a:xfrm>
                <a:prstGeom prst="flowChartSummingJunction">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grpSp>
          <p:sp>
            <p:nvSpPr>
              <p:cNvPr id="189" name="Cube 188"/>
              <p:cNvSpPr/>
              <p:nvPr/>
            </p:nvSpPr>
            <p:spPr>
              <a:xfrm rot="19699030" flipH="1">
                <a:off x="6056003" y="1217156"/>
                <a:ext cx="645046" cy="609600"/>
              </a:xfrm>
              <a:prstGeom prst="cube">
                <a:avLst/>
              </a:prstGeom>
              <a:solidFill>
                <a:sysClr val="windowText" lastClr="000000"/>
              </a:solidFill>
              <a:ln w="25400" cap="flat" cmpd="sng" algn="ctr">
                <a:solidFill>
                  <a:sysClr val="window" lastClr="FFFFFF"/>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0" name="Lightning Bolt 189"/>
              <p:cNvSpPr/>
              <p:nvPr/>
            </p:nvSpPr>
            <p:spPr>
              <a:xfrm rot="9264706">
                <a:off x="5559422" y="1285631"/>
                <a:ext cx="322523" cy="228600"/>
              </a:xfrm>
              <a:prstGeom prst="lightningBol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1" name="Flowchart: Punched Tape 190"/>
              <p:cNvSpPr/>
              <p:nvPr/>
            </p:nvSpPr>
            <p:spPr>
              <a:xfrm rot="19699030" flipH="1">
                <a:off x="6991534" y="1631286"/>
                <a:ext cx="483784" cy="402336"/>
              </a:xfrm>
              <a:prstGeom prst="flowChartPunchedTape">
                <a:avLst/>
              </a:prstGeom>
              <a:solidFill>
                <a:srgbClr val="C0504D">
                  <a:lumMod val="75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2" name="Flowchart: Predefined Process 191"/>
              <p:cNvSpPr/>
              <p:nvPr/>
            </p:nvSpPr>
            <p:spPr>
              <a:xfrm rot="19699030" flipH="1">
                <a:off x="6737838" y="2022713"/>
                <a:ext cx="241892" cy="554736"/>
              </a:xfrm>
              <a:prstGeom prst="flowChartPredefinedProcess">
                <a:avLst/>
              </a:prstGeom>
              <a:solidFill>
                <a:srgbClr val="4F81BD"/>
              </a:solidFill>
              <a:ln w="25400" cap="flat" cmpd="sng" algn="ctr">
                <a:solidFill>
                  <a:srgbClr val="92D050"/>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3" name="Flowchart: Summing Junction 192"/>
              <p:cNvSpPr/>
              <p:nvPr/>
            </p:nvSpPr>
            <p:spPr>
              <a:xfrm rot="19699030" flipH="1">
                <a:off x="6030936" y="2196734"/>
                <a:ext cx="483784" cy="457200"/>
              </a:xfrm>
              <a:prstGeom prst="flowChartSummingJunction">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4" name="Cube 193"/>
              <p:cNvSpPr/>
              <p:nvPr/>
            </p:nvSpPr>
            <p:spPr>
              <a:xfrm>
                <a:off x="6057898" y="4291996"/>
                <a:ext cx="609600" cy="609600"/>
              </a:xfrm>
              <a:prstGeom prst="cube">
                <a:avLst/>
              </a:prstGeom>
              <a:solidFill>
                <a:sysClr val="windowText" lastClr="000000"/>
              </a:solidFill>
              <a:ln w="25400" cap="flat" cmpd="sng" algn="ctr">
                <a:solidFill>
                  <a:sysClr val="window" lastClr="FFFFFF"/>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5" name="7-Point Star 194"/>
              <p:cNvSpPr/>
              <p:nvPr/>
            </p:nvSpPr>
            <p:spPr>
              <a:xfrm>
                <a:off x="5756247" y="3231967"/>
                <a:ext cx="609600" cy="609600"/>
              </a:xfrm>
              <a:prstGeom prst="star7">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6" name="Lightning Bolt 195"/>
              <p:cNvSpPr/>
              <p:nvPr/>
            </p:nvSpPr>
            <p:spPr>
              <a:xfrm rot="6775587" flipH="1">
                <a:off x="6016814" y="3972014"/>
                <a:ext cx="304800" cy="228600"/>
              </a:xfrm>
              <a:prstGeom prst="lightningBol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7" name="Flowchart: Punched Tape 196"/>
              <p:cNvSpPr/>
              <p:nvPr/>
            </p:nvSpPr>
            <p:spPr>
              <a:xfrm>
                <a:off x="5600698" y="5106659"/>
                <a:ext cx="457200" cy="402336"/>
              </a:xfrm>
              <a:prstGeom prst="flowChartPunchedTape">
                <a:avLst/>
              </a:prstGeom>
              <a:solidFill>
                <a:srgbClr val="C0504D">
                  <a:lumMod val="75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8" name="Flowchart: Predefined Process 197"/>
              <p:cNvSpPr/>
              <p:nvPr/>
            </p:nvSpPr>
            <p:spPr>
              <a:xfrm>
                <a:off x="6248398" y="5233828"/>
                <a:ext cx="228600" cy="554736"/>
              </a:xfrm>
              <a:prstGeom prst="flowChartPredefinedProcess">
                <a:avLst/>
              </a:prstGeom>
              <a:solidFill>
                <a:srgbClr val="4F81BD"/>
              </a:solidFill>
              <a:ln w="25400" cap="flat" cmpd="sng" algn="ctr">
                <a:solidFill>
                  <a:srgbClr val="92D050"/>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199" name="Flowchart: Summing Junction 198"/>
              <p:cNvSpPr/>
              <p:nvPr/>
            </p:nvSpPr>
            <p:spPr>
              <a:xfrm>
                <a:off x="6667498" y="5081428"/>
                <a:ext cx="457200" cy="457200"/>
              </a:xfrm>
              <a:prstGeom prst="flowChartSummingJunction">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grpSp>
            <p:nvGrpSpPr>
              <p:cNvPr id="200" name="Group 199"/>
              <p:cNvGrpSpPr/>
              <p:nvPr/>
            </p:nvGrpSpPr>
            <p:grpSpPr>
              <a:xfrm rot="15300000">
                <a:off x="5112995" y="2827870"/>
                <a:ext cx="694194" cy="427196"/>
                <a:chOff x="4613422" y="2362200"/>
                <a:chExt cx="990600" cy="609600"/>
              </a:xfrm>
            </p:grpSpPr>
            <p:cxnSp>
              <p:nvCxnSpPr>
                <p:cNvPr id="211" name="Straight Arrow Connector 210"/>
                <p:cNvCxnSpPr/>
                <p:nvPr/>
              </p:nvCxnSpPr>
              <p:spPr>
                <a:xfrm flipV="1">
                  <a:off x="4689622" y="2438400"/>
                  <a:ext cx="914400" cy="533400"/>
                </a:xfrm>
                <a:prstGeom prst="straightConnector1">
                  <a:avLst/>
                </a:prstGeom>
                <a:noFill/>
                <a:ln w="9525" cap="flat" cmpd="sng" algn="ctr">
                  <a:solidFill>
                    <a:srgbClr val="4F81BD">
                      <a:shade val="95000"/>
                      <a:satMod val="105000"/>
                    </a:srgbClr>
                  </a:solidFill>
                  <a:prstDash val="solid"/>
                  <a:tailEnd type="arrow"/>
                </a:ln>
                <a:effectLst/>
              </p:spPr>
            </p:cxnSp>
            <p:cxnSp>
              <p:nvCxnSpPr>
                <p:cNvPr id="212" name="Straight Arrow Connector 211"/>
                <p:cNvCxnSpPr/>
                <p:nvPr/>
              </p:nvCxnSpPr>
              <p:spPr>
                <a:xfrm flipH="1">
                  <a:off x="4613422" y="2362200"/>
                  <a:ext cx="838200" cy="533400"/>
                </a:xfrm>
                <a:prstGeom prst="straightConnector1">
                  <a:avLst/>
                </a:prstGeom>
                <a:noFill/>
                <a:ln w="9525" cap="flat" cmpd="sng" algn="ctr">
                  <a:solidFill>
                    <a:srgbClr val="4F81BD">
                      <a:shade val="95000"/>
                      <a:satMod val="105000"/>
                    </a:srgbClr>
                  </a:solidFill>
                  <a:prstDash val="solid"/>
                  <a:tailEnd type="arrow"/>
                </a:ln>
                <a:effectLst/>
              </p:spPr>
            </p:cxnSp>
          </p:grpSp>
          <p:grpSp>
            <p:nvGrpSpPr>
              <p:cNvPr id="201" name="Group 200"/>
              <p:cNvGrpSpPr/>
              <p:nvPr/>
            </p:nvGrpSpPr>
            <p:grpSpPr>
              <a:xfrm rot="18000000">
                <a:off x="4427301" y="2927352"/>
                <a:ext cx="694194" cy="427196"/>
                <a:chOff x="4613422" y="2362200"/>
                <a:chExt cx="990600" cy="609600"/>
              </a:xfrm>
            </p:grpSpPr>
            <p:cxnSp>
              <p:nvCxnSpPr>
                <p:cNvPr id="209" name="Straight Arrow Connector 208"/>
                <p:cNvCxnSpPr/>
                <p:nvPr/>
              </p:nvCxnSpPr>
              <p:spPr>
                <a:xfrm flipV="1">
                  <a:off x="4689622" y="2438400"/>
                  <a:ext cx="914400" cy="533400"/>
                </a:xfrm>
                <a:prstGeom prst="straightConnector1">
                  <a:avLst/>
                </a:prstGeom>
                <a:noFill/>
                <a:ln w="9525" cap="flat" cmpd="sng" algn="ctr">
                  <a:solidFill>
                    <a:srgbClr val="4F81BD">
                      <a:shade val="95000"/>
                      <a:satMod val="105000"/>
                    </a:srgbClr>
                  </a:solidFill>
                  <a:prstDash val="solid"/>
                  <a:tailEnd type="arrow"/>
                </a:ln>
                <a:effectLst/>
              </p:spPr>
            </p:cxnSp>
            <p:cxnSp>
              <p:nvCxnSpPr>
                <p:cNvPr id="210" name="Straight Arrow Connector 209"/>
                <p:cNvCxnSpPr/>
                <p:nvPr/>
              </p:nvCxnSpPr>
              <p:spPr>
                <a:xfrm flipH="1">
                  <a:off x="4613422" y="2362200"/>
                  <a:ext cx="838200" cy="533400"/>
                </a:xfrm>
                <a:prstGeom prst="straightConnector1">
                  <a:avLst/>
                </a:prstGeom>
                <a:noFill/>
                <a:ln w="9525" cap="flat" cmpd="sng" algn="ctr">
                  <a:solidFill>
                    <a:srgbClr val="4F81BD">
                      <a:shade val="95000"/>
                      <a:satMod val="105000"/>
                    </a:srgbClr>
                  </a:solidFill>
                  <a:prstDash val="solid"/>
                  <a:tailEnd type="arrow"/>
                </a:ln>
                <a:effectLst/>
              </p:spPr>
            </p:cxnSp>
          </p:grpSp>
          <p:cxnSp>
            <p:nvCxnSpPr>
              <p:cNvPr id="202" name="Straight Arrow Connector 201"/>
              <p:cNvCxnSpPr/>
              <p:nvPr/>
            </p:nvCxnSpPr>
            <p:spPr>
              <a:xfrm>
                <a:off x="5521829" y="1679867"/>
                <a:ext cx="653053" cy="165823"/>
              </a:xfrm>
              <a:prstGeom prst="straightConnector1">
                <a:avLst/>
              </a:prstGeom>
              <a:noFill/>
              <a:ln w="9525" cap="flat" cmpd="sng" algn="ctr">
                <a:solidFill>
                  <a:srgbClr val="4F81BD">
                    <a:shade val="95000"/>
                    <a:satMod val="105000"/>
                  </a:srgbClr>
                </a:solidFill>
                <a:prstDash val="solid"/>
                <a:tailEnd type="arrow"/>
              </a:ln>
              <a:effectLst/>
            </p:spPr>
          </p:cxnSp>
          <p:sp>
            <p:nvSpPr>
              <p:cNvPr id="203" name="Cube 202"/>
              <p:cNvSpPr/>
              <p:nvPr/>
            </p:nvSpPr>
            <p:spPr>
              <a:xfrm>
                <a:off x="4326680" y="4596796"/>
                <a:ext cx="609600" cy="609600"/>
              </a:xfrm>
              <a:prstGeom prst="cube">
                <a:avLst/>
              </a:prstGeom>
              <a:solidFill>
                <a:sysClr val="windowText" lastClr="000000"/>
              </a:solidFill>
              <a:ln w="25400" cap="flat" cmpd="sng" algn="ctr">
                <a:solidFill>
                  <a:sysClr val="window" lastClr="FFFFFF"/>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04" name="7-Point Star 203"/>
              <p:cNvSpPr/>
              <p:nvPr/>
            </p:nvSpPr>
            <p:spPr>
              <a:xfrm>
                <a:off x="4340204" y="3536767"/>
                <a:ext cx="609600" cy="609600"/>
              </a:xfrm>
              <a:prstGeom prst="star7">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05" name="Lightning Bolt 204"/>
              <p:cNvSpPr/>
              <p:nvPr/>
            </p:nvSpPr>
            <p:spPr>
              <a:xfrm rot="8010447" flipH="1">
                <a:off x="4518066" y="4263964"/>
                <a:ext cx="330166" cy="222009"/>
              </a:xfrm>
              <a:prstGeom prst="lightningBol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06" name="Flowchart: Punched Tape 205"/>
              <p:cNvSpPr/>
              <p:nvPr/>
            </p:nvSpPr>
            <p:spPr>
              <a:xfrm>
                <a:off x="3747022" y="5164399"/>
                <a:ext cx="457200" cy="402336"/>
              </a:xfrm>
              <a:prstGeom prst="flowChartPunchedTape">
                <a:avLst/>
              </a:prstGeom>
              <a:solidFill>
                <a:srgbClr val="C0504D">
                  <a:lumMod val="75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07" name="Flowchart: Predefined Process 206"/>
              <p:cNvSpPr/>
              <p:nvPr/>
            </p:nvSpPr>
            <p:spPr>
              <a:xfrm>
                <a:off x="4454549" y="5386228"/>
                <a:ext cx="228600" cy="554736"/>
              </a:xfrm>
              <a:prstGeom prst="flowChartPredefinedProcess">
                <a:avLst/>
              </a:prstGeom>
              <a:solidFill>
                <a:srgbClr val="4F81BD"/>
              </a:solidFill>
              <a:ln w="25400" cap="flat" cmpd="sng" algn="ctr">
                <a:solidFill>
                  <a:srgbClr val="92D050"/>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208" name="Flowchart: Summing Junction 207"/>
              <p:cNvSpPr/>
              <p:nvPr/>
            </p:nvSpPr>
            <p:spPr>
              <a:xfrm>
                <a:off x="4877311" y="5157628"/>
                <a:ext cx="457200" cy="457200"/>
              </a:xfrm>
              <a:prstGeom prst="flowChartSummingJunction">
                <a:avLst/>
              </a:prstGeom>
              <a:solidFill>
                <a:srgbClr val="4BACC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grpSp>
        <p:sp>
          <p:nvSpPr>
            <p:cNvPr id="219" name="TextBox 218"/>
            <p:cNvSpPr txBox="1"/>
            <p:nvPr/>
          </p:nvSpPr>
          <p:spPr>
            <a:xfrm>
              <a:off x="4558894" y="28803600"/>
              <a:ext cx="11631500" cy="1415772"/>
            </a:xfrm>
            <a:prstGeom prst="rect">
              <a:avLst/>
            </a:prstGeom>
            <a:noFill/>
          </p:spPr>
          <p:txBody>
            <a:bodyPr wrap="square" rtlCol="0">
              <a:spAutoFit/>
            </a:bodyPr>
            <a:lstStyle/>
            <a:p>
              <a:pPr algn="ctr" defTabSz="4389120"/>
              <a:r>
                <a:rPr lang="en-US" sz="8600" dirty="0" smtClean="0">
                  <a:solidFill>
                    <a:schemeClr val="bg1"/>
                  </a:solidFill>
                  <a:latin typeface="Arial" panose="020B0604020202020204" pitchFamily="34" charset="0"/>
                  <a:cs typeface="Arial" panose="020B0604020202020204" pitchFamily="34" charset="0"/>
                </a:rPr>
                <a:t>Networking</a:t>
              </a:r>
              <a:endParaRPr lang="en-US" sz="8600" dirty="0">
                <a:solidFill>
                  <a:schemeClr val="bg1"/>
                </a:solidFill>
                <a:latin typeface="Arial" panose="020B0604020202020204" pitchFamily="34" charset="0"/>
                <a:cs typeface="Arial" panose="020B0604020202020204" pitchFamily="34" charset="0"/>
              </a:endParaRPr>
            </a:p>
          </p:txBody>
        </p:sp>
        <p:sp>
          <p:nvSpPr>
            <p:cNvPr id="220" name="TextBox 219"/>
            <p:cNvSpPr txBox="1"/>
            <p:nvPr/>
          </p:nvSpPr>
          <p:spPr>
            <a:xfrm>
              <a:off x="1232794" y="37480637"/>
              <a:ext cx="10273406" cy="4401205"/>
            </a:xfrm>
            <a:prstGeom prst="rect">
              <a:avLst/>
            </a:prstGeom>
            <a:noFill/>
          </p:spPr>
          <p:txBody>
            <a:bodyPr wrap="square" rtlCol="0">
              <a:spAutoFit/>
            </a:bodyPr>
            <a:lstStyle/>
            <a:p>
              <a:pPr defTabSz="4389120"/>
              <a:r>
                <a:rPr lang="en-US" sz="2800" dirty="0" err="1" smtClean="0">
                  <a:solidFill>
                    <a:schemeClr val="bg1"/>
                  </a:solidFill>
                  <a:latin typeface="Arial" panose="020B0604020202020204" pitchFamily="34" charset="0"/>
                  <a:cs typeface="Arial" panose="020B0604020202020204" pitchFamily="34" charset="0"/>
                </a:rPr>
                <a:t>Solium</a:t>
              </a:r>
              <a:r>
                <a:rPr lang="en-US" sz="2800" dirty="0" smtClean="0">
                  <a:solidFill>
                    <a:schemeClr val="bg1"/>
                  </a:solidFill>
                  <a:latin typeface="Arial" panose="020B0604020202020204" pitchFamily="34" charset="0"/>
                  <a:cs typeface="Arial" panose="020B0604020202020204" pitchFamily="34" charset="0"/>
                </a:rPr>
                <a:t> is a competitive multiplayer game. As such, networking is a huge technical component to ensure competitive gameplay. </a:t>
              </a:r>
              <a:r>
                <a:rPr lang="en-US" sz="2800" dirty="0" err="1" smtClean="0">
                  <a:solidFill>
                    <a:schemeClr val="bg1"/>
                  </a:solidFill>
                  <a:latin typeface="Arial" panose="020B0604020202020204" pitchFamily="34" charset="0"/>
                  <a:cs typeface="Arial" panose="020B0604020202020204" pitchFamily="34" charset="0"/>
                </a:rPr>
                <a:t>Solium</a:t>
              </a:r>
              <a:r>
                <a:rPr lang="en-US" sz="2800" dirty="0" smtClean="0">
                  <a:solidFill>
                    <a:schemeClr val="bg1"/>
                  </a:solidFill>
                  <a:latin typeface="Arial" panose="020B0604020202020204" pitchFamily="34" charset="0"/>
                  <a:cs typeface="Arial" panose="020B0604020202020204" pitchFamily="34" charset="0"/>
                </a:rPr>
                <a:t> is based on an Authoritative Server structure. The each client communicates directly to the server, and the server broadcasts to all clients. Clients are “dumb” in the sense that they do not contain the same logic that the server does for determining game events, however they are still responsible for drawing and moving certain objects within their own scene, maintaining the local GUI and responding to player input by firing remote events to the server.</a:t>
              </a:r>
            </a:p>
          </p:txBody>
        </p:sp>
        <p:sp>
          <p:nvSpPr>
            <p:cNvPr id="221" name="TextBox 220"/>
            <p:cNvSpPr txBox="1"/>
            <p:nvPr/>
          </p:nvSpPr>
          <p:spPr>
            <a:xfrm>
              <a:off x="1269090" y="30346501"/>
              <a:ext cx="4406006" cy="6986528"/>
            </a:xfrm>
            <a:prstGeom prst="rect">
              <a:avLst/>
            </a:prstGeom>
            <a:noFill/>
          </p:spPr>
          <p:txBody>
            <a:bodyPr wrap="square" rtlCol="0">
              <a:spAutoFit/>
            </a:bodyPr>
            <a:lstStyle/>
            <a:p>
              <a:pPr defTabSz="4389120"/>
              <a:r>
                <a:rPr lang="en-US" sz="2800" dirty="0" smtClean="0">
                  <a:solidFill>
                    <a:schemeClr val="bg1"/>
                  </a:solidFill>
                  <a:latin typeface="Arial" panose="020B0604020202020204" pitchFamily="34" charset="0"/>
                  <a:cs typeface="Arial" panose="020B0604020202020204" pitchFamily="34" charset="0"/>
                </a:rPr>
                <a:t>When the multiplayer game scene is loaded, each client (including that local to the host) is instantiated with a </a:t>
              </a:r>
              <a:r>
                <a:rPr lang="en-US" sz="2800" dirty="0" err="1" smtClean="0">
                  <a:solidFill>
                    <a:schemeClr val="bg1"/>
                  </a:solidFill>
                  <a:latin typeface="Arial" panose="020B0604020202020204" pitchFamily="34" charset="0"/>
                  <a:cs typeface="Arial" panose="020B0604020202020204" pitchFamily="34" charset="0"/>
                </a:rPr>
                <a:t>PlayerController</a:t>
              </a:r>
              <a:r>
                <a:rPr lang="en-US" sz="2800" dirty="0" smtClean="0">
                  <a:solidFill>
                    <a:schemeClr val="bg1"/>
                  </a:solidFill>
                  <a:latin typeface="Arial" panose="020B0604020202020204" pitchFamily="34" charset="0"/>
                  <a:cs typeface="Arial" panose="020B0604020202020204" pitchFamily="34" charset="0"/>
                </a:rPr>
                <a:t> and GUI, which fires events (either remotely or locally) to the server through Remote Procedure Calls (RPCs). These RPCs are used during the creation of game objects and the changing of game elements to synchronize the scene for all players.</a:t>
              </a:r>
            </a:p>
          </p:txBody>
        </p:sp>
      </p:grpSp>
      <p:sp>
        <p:nvSpPr>
          <p:cNvPr id="223" name="Rounded Rectangle 222"/>
          <p:cNvSpPr/>
          <p:nvPr/>
        </p:nvSpPr>
        <p:spPr>
          <a:xfrm>
            <a:off x="1741736" y="564296"/>
            <a:ext cx="29043063" cy="2788504"/>
          </a:xfrm>
          <a:prstGeom prst="roundRect">
            <a:avLst/>
          </a:prstGeom>
          <a:solidFill>
            <a:schemeClr val="bg1">
              <a:lumMod val="50000"/>
              <a:alpha val="49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t>TECHNICAL</a:t>
            </a:r>
            <a:endParaRPr lang="en-US" sz="9600" b="1" dirty="0"/>
          </a:p>
        </p:txBody>
      </p:sp>
      <p:grpSp>
        <p:nvGrpSpPr>
          <p:cNvPr id="234" name="Group 233"/>
          <p:cNvGrpSpPr/>
          <p:nvPr/>
        </p:nvGrpSpPr>
        <p:grpSpPr>
          <a:xfrm>
            <a:off x="457200" y="18288000"/>
            <a:ext cx="32004000" cy="10134600"/>
            <a:chOff x="457200" y="18135600"/>
            <a:chExt cx="32004000" cy="10134600"/>
          </a:xfrm>
        </p:grpSpPr>
        <p:sp>
          <p:nvSpPr>
            <p:cNvPr id="225" name="Rounded Rectangle 224"/>
            <p:cNvSpPr/>
            <p:nvPr/>
          </p:nvSpPr>
          <p:spPr>
            <a:xfrm>
              <a:off x="457200" y="18135600"/>
              <a:ext cx="32004000" cy="10134600"/>
            </a:xfrm>
            <a:prstGeom prst="roundRect">
              <a:avLst/>
            </a:prstGeom>
            <a:solidFill>
              <a:schemeClr val="bg1">
                <a:lumMod val="50000"/>
                <a:alpha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26" name="Picture 2" descr="\\nas-dl\home\Windows\torrance\Downloads\ai_map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74800" y="22707598"/>
              <a:ext cx="4343399" cy="535521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3" descr="\\nas-dl\home\Windows\torrance\Downloads\ai_map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83600" y="22707600"/>
              <a:ext cx="4620275" cy="5355215"/>
            </a:xfrm>
            <a:prstGeom prst="rect">
              <a:avLst/>
            </a:prstGeom>
            <a:noFill/>
            <a:extLst>
              <a:ext uri="{909E8E84-426E-40DD-AFC4-6F175D3DCCD1}">
                <a14:hiddenFill xmlns:a14="http://schemas.microsoft.com/office/drawing/2010/main">
                  <a:solidFill>
                    <a:srgbClr val="FFFFFF"/>
                  </a:solidFill>
                </a14:hiddenFill>
              </a:ext>
            </a:extLst>
          </p:spPr>
        </p:pic>
        <p:sp>
          <p:nvSpPr>
            <p:cNvPr id="228" name="TextBox 227"/>
            <p:cNvSpPr txBox="1"/>
            <p:nvPr/>
          </p:nvSpPr>
          <p:spPr>
            <a:xfrm>
              <a:off x="1113117" y="20552528"/>
              <a:ext cx="5363883" cy="6555641"/>
            </a:xfrm>
            <a:prstGeom prst="rect">
              <a:avLst/>
            </a:prstGeom>
            <a:noFill/>
          </p:spPr>
          <p:txBody>
            <a:bodyPr wrap="square" rtlCol="0">
              <a:spAutoFit/>
            </a:bodyPr>
            <a:lstStyle/>
            <a:p>
              <a:r>
                <a:rPr lang="en-US" sz="2800" dirty="0">
                  <a:solidFill>
                    <a:schemeClr val="bg1"/>
                  </a:solidFill>
                </a:rPr>
                <a:t>Influence mapping is a model for artificial intelligence systems to make accurate decisions based on the current state of the perceived world.  Here, influence maps track the state of game by considering all the planets and how they relate to the AI’s controlled planets.  There are many different factors that contribute to influence values, such as connectivity of the examined planet and even further, who controls said surrounding planets.  </a:t>
              </a:r>
            </a:p>
          </p:txBody>
        </p:sp>
        <p:sp>
          <p:nvSpPr>
            <p:cNvPr id="229" name="TextBox 228"/>
            <p:cNvSpPr txBox="1"/>
            <p:nvPr/>
          </p:nvSpPr>
          <p:spPr>
            <a:xfrm>
              <a:off x="1691371" y="19170433"/>
              <a:ext cx="16611600" cy="830997"/>
            </a:xfrm>
            <a:prstGeom prst="rect">
              <a:avLst/>
            </a:prstGeom>
            <a:noFill/>
          </p:spPr>
          <p:txBody>
            <a:bodyPr wrap="square" rtlCol="0">
              <a:spAutoFit/>
            </a:bodyPr>
            <a:lstStyle/>
            <a:p>
              <a:r>
                <a:rPr lang="en-US" sz="4800" dirty="0" smtClean="0">
                  <a:solidFill>
                    <a:schemeClr val="bg1"/>
                  </a:solidFill>
                </a:rPr>
                <a:t>Artificial Intelligence: Influence Maps</a:t>
              </a:r>
              <a:endParaRPr lang="en-US" sz="4800" dirty="0">
                <a:solidFill>
                  <a:schemeClr val="bg1"/>
                </a:solidFill>
              </a:endParaRPr>
            </a:p>
          </p:txBody>
        </p:sp>
        <p:sp>
          <p:nvSpPr>
            <p:cNvPr id="230" name="TextBox 229"/>
            <p:cNvSpPr txBox="1"/>
            <p:nvPr/>
          </p:nvSpPr>
          <p:spPr>
            <a:xfrm>
              <a:off x="15223166" y="20426204"/>
              <a:ext cx="4398334" cy="6555641"/>
            </a:xfrm>
            <a:prstGeom prst="rect">
              <a:avLst/>
            </a:prstGeom>
            <a:noFill/>
          </p:spPr>
          <p:txBody>
            <a:bodyPr wrap="square" rtlCol="0">
              <a:spAutoFit/>
            </a:bodyPr>
            <a:lstStyle/>
            <a:p>
              <a:r>
                <a:rPr lang="en-US" sz="2800" dirty="0">
                  <a:solidFill>
                    <a:schemeClr val="bg1"/>
                  </a:solidFill>
                </a:rPr>
                <a:t>The AI makes a decision based on nodes with the highest influence values.  Naturally, since a player cannot send units to a planet that is not directly connected to a planet that that player owns, the AI does not take into account these planets.  This also makes the AI not omniscient by implementing a “fog of war” type of effect for the AI.  </a:t>
              </a:r>
            </a:p>
          </p:txBody>
        </p:sp>
        <p:sp>
          <p:nvSpPr>
            <p:cNvPr id="231" name="TextBox 230"/>
            <p:cNvSpPr txBox="1"/>
            <p:nvPr/>
          </p:nvSpPr>
          <p:spPr>
            <a:xfrm>
              <a:off x="20840700" y="19168170"/>
              <a:ext cx="10782300" cy="3539430"/>
            </a:xfrm>
            <a:prstGeom prst="rect">
              <a:avLst/>
            </a:prstGeom>
            <a:noFill/>
          </p:spPr>
          <p:txBody>
            <a:bodyPr wrap="square" rtlCol="0">
              <a:spAutoFit/>
            </a:bodyPr>
            <a:lstStyle/>
            <a:p>
              <a:r>
                <a:rPr lang="en-US" sz="2800" dirty="0">
                  <a:solidFill>
                    <a:schemeClr val="bg1"/>
                  </a:solidFill>
                </a:rPr>
                <a:t>The AI also can be instructed via the pregame lobby to behave differently, whether it’s offensive, defensive, or rapid expansion.  This can be achieved through setting the influence values based on what behavior the user chooses. For example, the influence value for a reachable enemy planet on a defensive template is +3 whereas a reachable enemy on an offensive template is +7.  So, when the AI makes a decision, it is more likely it will send units (and thus attacking) the enemy when its template is offensive.  </a:t>
              </a:r>
            </a:p>
          </p:txBody>
        </p:sp>
        <p:pic>
          <p:nvPicPr>
            <p:cNvPr id="232" name="Picture 4" descr="\\nas-dl\home\Windows\torrance\Downloads\ai_map.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0804" y="20426204"/>
              <a:ext cx="7387033" cy="6484911"/>
            </a:xfrm>
            <a:prstGeom prst="rect">
              <a:avLst/>
            </a:prstGeom>
            <a:noFill/>
            <a:extLst>
              <a:ext uri="{909E8E84-426E-40DD-AFC4-6F175D3DCCD1}">
                <a14:hiddenFill xmlns:a14="http://schemas.microsoft.com/office/drawing/2010/main">
                  <a:solidFill>
                    <a:srgbClr val="FFFFFF"/>
                  </a:solidFill>
                </a14:hiddenFill>
              </a:ext>
            </a:extLst>
          </p:spPr>
        </p:pic>
        <p:sp>
          <p:nvSpPr>
            <p:cNvPr id="233" name="TextBox 232"/>
            <p:cNvSpPr txBox="1"/>
            <p:nvPr/>
          </p:nvSpPr>
          <p:spPr>
            <a:xfrm>
              <a:off x="24460634" y="18214063"/>
              <a:ext cx="3339569" cy="923330"/>
            </a:xfrm>
            <a:prstGeom prst="rect">
              <a:avLst/>
            </a:prstGeom>
            <a:noFill/>
          </p:spPr>
          <p:txBody>
            <a:bodyPr wrap="none" rtlCol="0">
              <a:spAutoFit/>
            </a:bodyPr>
            <a:lstStyle/>
            <a:p>
              <a:r>
                <a:rPr lang="en-US" sz="5400" dirty="0" smtClean="0">
                  <a:solidFill>
                    <a:schemeClr val="bg1"/>
                  </a:solidFill>
                </a:rPr>
                <a:t>Templates</a:t>
              </a:r>
              <a:endParaRPr lang="en-US" sz="5400" dirty="0">
                <a:solidFill>
                  <a:schemeClr val="bg1"/>
                </a:solidFill>
              </a:endParaRPr>
            </a:p>
          </p:txBody>
        </p:sp>
      </p:grpSp>
    </p:spTree>
    <p:extLst>
      <p:ext uri="{BB962C8B-B14F-4D97-AF65-F5344CB8AC3E}">
        <p14:creationId xmlns:p14="http://schemas.microsoft.com/office/powerpoint/2010/main" val="4166784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1617</Words>
  <Application>Microsoft Office PowerPoint</Application>
  <PresentationFormat>Custom</PresentationFormat>
  <Paragraphs>121</Paragraphs>
  <Slides>3</Slides>
  <Notes>3</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salberg, chelsey leigh</cp:lastModifiedBy>
  <cp:revision>31</cp:revision>
  <dcterms:modified xsi:type="dcterms:W3CDTF">2013-11-26T15:18:10Z</dcterms:modified>
</cp:coreProperties>
</file>